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" ContentType="image/tif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20.tif" ContentType="image/tif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sldIdLst>
    <p:sldId id="333" r:id="rId2"/>
    <p:sldId id="288" r:id="rId3"/>
    <p:sldId id="289" r:id="rId4"/>
    <p:sldId id="311" r:id="rId5"/>
    <p:sldId id="312" r:id="rId6"/>
    <p:sldId id="313" r:id="rId7"/>
    <p:sldId id="328" r:id="rId8"/>
    <p:sldId id="314" r:id="rId9"/>
    <p:sldId id="329" r:id="rId10"/>
    <p:sldId id="315" r:id="rId11"/>
    <p:sldId id="318" r:id="rId12"/>
    <p:sldId id="323" r:id="rId13"/>
    <p:sldId id="324" r:id="rId14"/>
    <p:sldId id="325" r:id="rId15"/>
    <p:sldId id="326" r:id="rId16"/>
    <p:sldId id="316" r:id="rId17"/>
    <p:sldId id="320" r:id="rId18"/>
    <p:sldId id="321" r:id="rId19"/>
    <p:sldId id="330" r:id="rId20"/>
    <p:sldId id="331" r:id="rId21"/>
    <p:sldId id="327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FF33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6" autoAdjust="0"/>
    <p:restoredTop sz="94660"/>
  </p:normalViewPr>
  <p:slideViewPr>
    <p:cSldViewPr snapToGrid="0">
      <p:cViewPr varScale="1">
        <p:scale>
          <a:sx n="77" d="100"/>
          <a:sy n="77" d="100"/>
        </p:scale>
        <p:origin x="7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BFA7DE-4035-4363-A08B-16D53051C6AA}" type="datetimeFigureOut">
              <a:rPr lang="en-US" smtClean="0"/>
              <a:t>8/28/2021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221C5F-20C4-4756-9BFC-4937870F4C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90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agricultural-and-biological-sciences/cyanine" TargetMode="External"/><Relationship Id="rId7" Type="http://schemas.openxmlformats.org/officeDocument/2006/relationships/hyperlink" Target="https://www.sciencedirect.com/topics/medicine-and-dentistry/thio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ciencedirect.com/topics/biochemistry-genetics-and-molecular-biology/illumination" TargetMode="External"/><Relationship Id="rId5" Type="http://schemas.openxmlformats.org/officeDocument/2006/relationships/hyperlink" Target="https://www.sciencedirect.com/topics/biochemistry-genetics-and-molecular-biology/phosphine" TargetMode="External"/><Relationship Id="rId4" Type="http://schemas.openxmlformats.org/officeDocument/2006/relationships/hyperlink" Target="https://www.sciencedirect.com/topics/biochemistry-genetics-and-molecular-biology/rhodamine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agricultural-and-biological-sciences/cyanine" TargetMode="External"/><Relationship Id="rId7" Type="http://schemas.openxmlformats.org/officeDocument/2006/relationships/hyperlink" Target="https://www.sciencedirect.com/topics/medicine-and-dentistry/thio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sciencedirect.com/topics/biochemistry-genetics-and-molecular-biology/illumination" TargetMode="External"/><Relationship Id="rId5" Type="http://schemas.openxmlformats.org/officeDocument/2006/relationships/hyperlink" Target="https://www.sciencedirect.com/topics/biochemistry-genetics-and-molecular-biology/phosphine" TargetMode="External"/><Relationship Id="rId4" Type="http://schemas.openxmlformats.org/officeDocument/2006/relationships/hyperlink" Target="https://www.sciencedirect.com/topics/biochemistry-genetics-and-molecular-biology/rhodamine" TargetMode="Externa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Electrons" TargetMode="External"/><Relationship Id="rId13" Type="http://schemas.openxmlformats.org/officeDocument/2006/relationships/hyperlink" Target="https://en.wikipedia.org/wiki/Forbidden_transition" TargetMode="External"/><Relationship Id="rId3" Type="http://schemas.openxmlformats.org/officeDocument/2006/relationships/hyperlink" Target="https://en.wikipedia.org/wiki/Quantum_mechanics" TargetMode="External"/><Relationship Id="rId7" Type="http://schemas.openxmlformats.org/officeDocument/2006/relationships/hyperlink" Target="https://en.wikipedia.org/wiki/Protons" TargetMode="External"/><Relationship Id="rId12" Type="http://schemas.openxmlformats.org/officeDocument/2006/relationships/hyperlink" Target="https://en.wikipedia.org/wiki/Room_temperature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en.wikipedia.org/wiki/Atoms" TargetMode="External"/><Relationship Id="rId11" Type="http://schemas.openxmlformats.org/officeDocument/2006/relationships/hyperlink" Target="https://en.wikipedia.org/wiki/Triplet_state#cite_note-1" TargetMode="External"/><Relationship Id="rId5" Type="http://schemas.openxmlformats.org/officeDocument/2006/relationships/hyperlink" Target="https://en.wikipedia.org/wiki/Angular_momentum" TargetMode="External"/><Relationship Id="rId10" Type="http://schemas.openxmlformats.org/officeDocument/2006/relationships/hyperlink" Target="https://en.wikipedia.org/wiki/Molecular_oxygen" TargetMode="External"/><Relationship Id="rId4" Type="http://schemas.openxmlformats.org/officeDocument/2006/relationships/hyperlink" Target="https://en.wikipedia.org/wiki/Spin_(physics)" TargetMode="External"/><Relationship Id="rId9" Type="http://schemas.openxmlformats.org/officeDocument/2006/relationships/hyperlink" Target="https://en.wikipedia.org/wiki/Singlet_state" TargetMode="External"/><Relationship Id="rId14" Type="http://schemas.openxmlformats.org/officeDocument/2006/relationships/hyperlink" Target="https://en.wikipedia.org/wiki/Singlet_oxygen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mechanisms for </a:t>
            </a:r>
            <a:r>
              <a:rPr lang="en-US" dirty="0" err="1" smtClean="0"/>
              <a:t>photoswitching</a:t>
            </a:r>
            <a:r>
              <a:rPr lang="en-US" dirty="0" smtClean="0"/>
              <a:t> of a </a:t>
            </a:r>
            <a:r>
              <a:rPr lang="en-US" dirty="0" smtClean="0">
                <a:hlinkClick r:id="rId3" tooltip="Learn more about Cyanine from ScienceDirect's AI-generated Topic Pages"/>
              </a:rPr>
              <a:t>cyanine</a:t>
            </a:r>
            <a:r>
              <a:rPr lang="en-US" dirty="0" smtClean="0"/>
              <a:t> and </a:t>
            </a:r>
            <a:r>
              <a:rPr lang="en-US" dirty="0" err="1" smtClean="0">
                <a:hlinkClick r:id="rId4" tooltip="Learn more about Rhodamine from ScienceDirect's AI-generated Topic Pages"/>
              </a:rPr>
              <a:t>rhodamine</a:t>
            </a:r>
            <a:r>
              <a:rPr lang="en-US" dirty="0" smtClean="0"/>
              <a:t> fluorophore. (Top) Upon incubation with a </a:t>
            </a:r>
            <a:r>
              <a:rPr lang="en-US" dirty="0" smtClean="0">
                <a:hlinkClick r:id="rId5" tooltip="Learn more about Phosphine from ScienceDirect's AI-generated Topic Pages"/>
              </a:rPr>
              <a:t>phosphine</a:t>
            </a:r>
            <a:r>
              <a:rPr lang="en-US" dirty="0" smtClean="0"/>
              <a:t> or </a:t>
            </a:r>
            <a:r>
              <a:rPr lang="en-US" dirty="0" smtClean="0">
                <a:hlinkClick r:id="rId6" tooltip="Learn more about Illumination from ScienceDirect's AI-generated Topic Pages"/>
              </a:rPr>
              <a:t>illumination</a:t>
            </a:r>
            <a:r>
              <a:rPr lang="en-US" dirty="0" smtClean="0"/>
              <a:t> with 647 nm light in the presence of a </a:t>
            </a:r>
            <a:r>
              <a:rPr lang="en-US" dirty="0" smtClean="0">
                <a:hlinkClick r:id="rId7" tooltip="Learn more about Thiol from ScienceDirect's AI-generated Topic Pages"/>
              </a:rPr>
              <a:t>thiol</a:t>
            </a:r>
            <a:r>
              <a:rPr lang="en-US" dirty="0" smtClean="0"/>
              <a:t> or phosphine, Cy5 transitions to a non-fluorescent state adduct consisting of the phosphine or thiol bound to the </a:t>
            </a:r>
            <a:r>
              <a:rPr lang="en-US" dirty="0" err="1" smtClean="0"/>
              <a:t>polymethine</a:t>
            </a:r>
            <a:r>
              <a:rPr lang="en-US" dirty="0" smtClean="0"/>
              <a:t> bridge. Illumination with ultraviolet light can dissociate the adduct. (Bottom) Several </a:t>
            </a:r>
            <a:r>
              <a:rPr lang="en-US" dirty="0" err="1" smtClean="0"/>
              <a:t>rhodamine</a:t>
            </a:r>
            <a:r>
              <a:rPr lang="en-US" dirty="0" smtClean="0"/>
              <a:t> fluorophores can be converted to a long-lived, non-fluorescent radical upon illumination with light at their main absorption band in the absence of oxygen. The dark form may be </a:t>
            </a:r>
            <a:r>
              <a:rPr lang="en-US" dirty="0" err="1" smtClean="0"/>
              <a:t>photoactivated</a:t>
            </a:r>
            <a:r>
              <a:rPr lang="en-US" dirty="0" smtClean="0"/>
              <a:t> by illumination with ultraviolet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4623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 mechanisms for </a:t>
            </a:r>
            <a:r>
              <a:rPr lang="en-US" dirty="0" err="1" smtClean="0"/>
              <a:t>photoswitching</a:t>
            </a:r>
            <a:r>
              <a:rPr lang="en-US" dirty="0" smtClean="0"/>
              <a:t> of a </a:t>
            </a:r>
            <a:r>
              <a:rPr lang="en-US" dirty="0" smtClean="0">
                <a:hlinkClick r:id="rId3" tooltip="Learn more about Cyanine from ScienceDirect's AI-generated Topic Pages"/>
              </a:rPr>
              <a:t>cyanine</a:t>
            </a:r>
            <a:r>
              <a:rPr lang="en-US" dirty="0" smtClean="0"/>
              <a:t> and </a:t>
            </a:r>
            <a:r>
              <a:rPr lang="en-US" dirty="0" err="1" smtClean="0">
                <a:hlinkClick r:id="rId4" tooltip="Learn more about Rhodamine from ScienceDirect's AI-generated Topic Pages"/>
              </a:rPr>
              <a:t>rhodamine</a:t>
            </a:r>
            <a:r>
              <a:rPr lang="en-US" dirty="0" smtClean="0"/>
              <a:t> fluorophore. (Top) Upon incubation with a </a:t>
            </a:r>
            <a:r>
              <a:rPr lang="en-US" dirty="0" smtClean="0">
                <a:hlinkClick r:id="rId5" tooltip="Learn more about Phosphine from ScienceDirect's AI-generated Topic Pages"/>
              </a:rPr>
              <a:t>phosphine</a:t>
            </a:r>
            <a:r>
              <a:rPr lang="en-US" dirty="0" smtClean="0"/>
              <a:t> or </a:t>
            </a:r>
            <a:r>
              <a:rPr lang="en-US" dirty="0" smtClean="0">
                <a:hlinkClick r:id="rId6" tooltip="Learn more about Illumination from ScienceDirect's AI-generated Topic Pages"/>
              </a:rPr>
              <a:t>illumination</a:t>
            </a:r>
            <a:r>
              <a:rPr lang="en-US" dirty="0" smtClean="0"/>
              <a:t> with 647 nm light in the presence of a </a:t>
            </a:r>
            <a:r>
              <a:rPr lang="en-US" dirty="0" smtClean="0">
                <a:hlinkClick r:id="rId7" tooltip="Learn more about Thiol from ScienceDirect's AI-generated Topic Pages"/>
              </a:rPr>
              <a:t>thiol</a:t>
            </a:r>
            <a:r>
              <a:rPr lang="en-US" dirty="0" smtClean="0"/>
              <a:t> or phosphine, Cy5 transitions to a non-fluorescent state adduct consisting of the phosphine or thiol bound to the </a:t>
            </a:r>
            <a:r>
              <a:rPr lang="en-US" dirty="0" err="1" smtClean="0"/>
              <a:t>polymethine</a:t>
            </a:r>
            <a:r>
              <a:rPr lang="en-US" dirty="0" smtClean="0"/>
              <a:t> bridge. Illumination with ultraviolet light can dissociate the adduct. (Bottom) Several </a:t>
            </a:r>
            <a:r>
              <a:rPr lang="en-US" dirty="0" err="1" smtClean="0"/>
              <a:t>rhodamine</a:t>
            </a:r>
            <a:r>
              <a:rPr lang="en-US" dirty="0" smtClean="0"/>
              <a:t> fluorophores can be converted to a long-lived, non-fluorescent radical upon illumination with light at their main absorption band in the absence of oxygen. The dark form may be </a:t>
            </a:r>
            <a:r>
              <a:rPr lang="en-US" dirty="0" err="1" smtClean="0"/>
              <a:t>photoactivated</a:t>
            </a:r>
            <a:r>
              <a:rPr lang="en-US" dirty="0" smtClean="0"/>
              <a:t> by illumination with ultraviolet 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494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>
                <a:hlinkClick r:id="rId3" tooltip="Quantum mechanics"/>
              </a:rPr>
              <a:t>quantum mechanics</a:t>
            </a:r>
            <a:r>
              <a:rPr lang="en-US" dirty="0" smtClean="0"/>
              <a:t>, a </a:t>
            </a:r>
            <a:r>
              <a:rPr lang="en-US" b="1" dirty="0" smtClean="0"/>
              <a:t>triplet</a:t>
            </a:r>
            <a:r>
              <a:rPr lang="en-US" dirty="0" smtClean="0"/>
              <a:t> is a quantum </a:t>
            </a:r>
            <a:r>
              <a:rPr lang="en-US" b="1" dirty="0" smtClean="0"/>
              <a:t>state</a:t>
            </a:r>
            <a:r>
              <a:rPr lang="en-US" dirty="0" smtClean="0"/>
              <a:t> of a system with a </a:t>
            </a:r>
            <a:r>
              <a:rPr lang="en-US" dirty="0" smtClean="0">
                <a:hlinkClick r:id="rId4" tooltip="Spin (physics)"/>
              </a:rPr>
              <a:t>spin</a:t>
            </a:r>
            <a:r>
              <a:rPr lang="en-US" dirty="0" smtClean="0"/>
              <a:t> of quantum number s =1, such that there are three allowed values of the spin component, </a:t>
            </a:r>
            <a:r>
              <a:rPr lang="en-US" dirty="0" err="1" smtClean="0"/>
              <a:t>m</a:t>
            </a:r>
            <a:r>
              <a:rPr lang="en-US" baseline="-25000" dirty="0" err="1" smtClean="0"/>
              <a:t>s</a:t>
            </a:r>
            <a:r>
              <a:rPr lang="en-US" dirty="0" smtClean="0"/>
              <a:t> = −1, 0, and +1. </a:t>
            </a:r>
          </a:p>
          <a:p>
            <a:r>
              <a:rPr lang="en-US" dirty="0" smtClean="0"/>
              <a:t>Spin, in the context of quantum mechanics, is not a mechanical rotation but a more abstract concept that characterizes a particle's intrinsic </a:t>
            </a:r>
            <a:r>
              <a:rPr lang="en-US" dirty="0" smtClean="0">
                <a:hlinkClick r:id="rId5" tooltip="Angular momentum"/>
              </a:rPr>
              <a:t>angular momentum</a:t>
            </a:r>
            <a:r>
              <a:rPr lang="en-US" dirty="0" smtClean="0"/>
              <a:t>. It is particularly important for systems at atomic length scales, such as individual </a:t>
            </a:r>
            <a:r>
              <a:rPr lang="en-US" dirty="0" smtClean="0">
                <a:hlinkClick r:id="rId6" tooltip="Atoms"/>
              </a:rPr>
              <a:t>atoms</a:t>
            </a:r>
            <a:r>
              <a:rPr lang="en-US" dirty="0" smtClean="0"/>
              <a:t>, </a:t>
            </a:r>
            <a:r>
              <a:rPr lang="en-US" dirty="0" smtClean="0">
                <a:hlinkClick r:id="rId7" tooltip="Protons"/>
              </a:rPr>
              <a:t>protons</a:t>
            </a:r>
            <a:r>
              <a:rPr lang="en-US" dirty="0" smtClean="0"/>
              <a:t>, or </a:t>
            </a:r>
            <a:r>
              <a:rPr lang="en-US" dirty="0" smtClean="0">
                <a:hlinkClick r:id="rId8" tooltip="Electrons"/>
              </a:rPr>
              <a:t>electrons</a:t>
            </a:r>
            <a:r>
              <a:rPr lang="en-US" dirty="0" smtClean="0"/>
              <a:t>. </a:t>
            </a:r>
          </a:p>
          <a:p>
            <a:r>
              <a:rPr lang="en-US" dirty="0" smtClean="0"/>
              <a:t>Almost all molecules encountered in daily life exist in a </a:t>
            </a:r>
            <a:r>
              <a:rPr lang="en-US" dirty="0" smtClean="0">
                <a:hlinkClick r:id="rId9" tooltip="Singlet state"/>
              </a:rPr>
              <a:t>singlet state</a:t>
            </a:r>
            <a:r>
              <a:rPr lang="en-US" dirty="0" smtClean="0"/>
              <a:t>, but </a:t>
            </a:r>
            <a:r>
              <a:rPr lang="en-US" dirty="0" smtClean="0">
                <a:hlinkClick r:id="rId10" tooltip="Molecular oxygen"/>
              </a:rPr>
              <a:t>molecular oxygen</a:t>
            </a:r>
            <a:r>
              <a:rPr lang="en-US" dirty="0" smtClean="0"/>
              <a:t> is an exception.</a:t>
            </a:r>
            <a:r>
              <a:rPr lang="en-US" baseline="30000" dirty="0" smtClean="0">
                <a:hlinkClick r:id="rId11"/>
              </a:rPr>
              <a:t>[1]</a:t>
            </a:r>
            <a:r>
              <a:rPr lang="en-US" dirty="0" smtClean="0"/>
              <a:t> At </a:t>
            </a:r>
            <a:r>
              <a:rPr lang="en-US" dirty="0" smtClean="0">
                <a:hlinkClick r:id="rId12" tooltip="Room temperature"/>
              </a:rPr>
              <a:t>room temperature</a:t>
            </a:r>
            <a:r>
              <a:rPr lang="en-US" dirty="0" smtClean="0"/>
              <a:t>, O</a:t>
            </a:r>
            <a:r>
              <a:rPr lang="en-US" baseline="-25000" dirty="0" smtClean="0"/>
              <a:t>2</a:t>
            </a:r>
            <a:r>
              <a:rPr lang="en-US" dirty="0" smtClean="0"/>
              <a:t> exists in a triplet state, which can only undergo a chemical reaction by making the </a:t>
            </a:r>
            <a:r>
              <a:rPr lang="en-US" dirty="0" smtClean="0">
                <a:hlinkClick r:id="rId13" tooltip="Forbidden transition"/>
              </a:rPr>
              <a:t>forbidden transition</a:t>
            </a:r>
            <a:r>
              <a:rPr lang="en-US" dirty="0" smtClean="0"/>
              <a:t> into a singlet state. This makes it kinetically nonreactive despite being thermodynamically a strong oxidant. Photochemical or thermal activation can bring it into the </a:t>
            </a:r>
            <a:r>
              <a:rPr lang="en-US" dirty="0" smtClean="0">
                <a:hlinkClick r:id="rId14" tooltip="Singlet oxygen"/>
              </a:rPr>
              <a:t>singlet state</a:t>
            </a:r>
            <a:r>
              <a:rPr lang="en-US" dirty="0" smtClean="0"/>
              <a:t>, which makes it kinetically as well as thermodynamically a strong oxidant.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6649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PALM and STORM with using a </a:t>
            </a:r>
            <a:r>
              <a:rPr lang="en-US" sz="1200" b="1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stochastic readout of individual molecules</a:t>
            </a:r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 prepared in the on-state, while the majority of molecules are kept in the off-state. The </a:t>
            </a:r>
            <a:r>
              <a:rPr lang="en-US" sz="1200" b="1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major advantage</a:t>
            </a:r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 over PALM and STORM is that </a:t>
            </a:r>
            <a:r>
              <a:rPr lang="en-US" sz="1200" b="1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both states</a:t>
            </a:r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 can be realized as </a:t>
            </a:r>
            <a:r>
              <a:rPr lang="en-US" sz="1200" b="1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electronic states</a:t>
            </a:r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, i.e. much faster switching times, thus </a:t>
            </a:r>
            <a:r>
              <a:rPr lang="en-US" sz="1200" b="1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faster recording</a:t>
            </a:r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, can be realized.</a:t>
            </a:r>
          </a:p>
          <a:p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After nanoscale precise read-out of the localization of individual molecules they are switched back to the dark-state.</a:t>
            </a:r>
          </a:p>
          <a:p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After excitation (1) from the ground state S0 into the first excited state S1, the molecule has two ways of returning into the ground state: The regular fluorescence process (2) from S1 (on state), or the transition via a a dark state D (off state), e.g. the Triplet state. In the latter case the molecule returns radiation free back into the ground state (3).</a:t>
            </a:r>
          </a:p>
          <a:p>
            <a:r>
              <a:rPr lang="en-US" sz="1200" b="1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Keep only a small fraction of molecules in the "on" state</a:t>
            </a:r>
            <a:r>
              <a:rPr lang="en-US" sz="1200" b="0" i="0" u="none" strike="noStrike" dirty="0" smtClean="0">
                <a:effectLst/>
                <a:latin typeface="+mj-lt"/>
                <a:ea typeface="+mj-ea"/>
                <a:cs typeface="+mj-cs"/>
                <a:sym typeface="Calibri"/>
              </a:rPr>
              <a:t> (i.e. the ground state is depleted) at a given time to be able to record positions of individual molecules separately.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221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060F-4E4D-42B5-A887-5B98920A60E6}" type="datetime1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67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D869F-C504-42C7-BF48-AAB956864F5C}" type="datetime1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879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91AD2E-79BC-48D3-99D9-A46D611FFCB7}" type="datetime1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287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8F0C7-61D5-4CD3-AEC0-432D9780C1F5}" type="datetime1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663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93A3D-A91F-420A-98A4-C33A4F7B26E7}" type="datetime1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279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2DB7C5-FBAE-4E64-9907-811B281BA5B7}" type="datetime1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083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87D6-22DA-4494-9658-D29D33C88B5F}" type="datetime1">
              <a:rPr lang="en-US" smtClean="0"/>
              <a:t>8/28/2021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536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37284-603C-4F6D-988B-7478984DFA75}" type="datetime1">
              <a:rPr lang="en-US" smtClean="0"/>
              <a:t>8/28/2021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7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06FDC-0784-4EA1-AC71-AEFFE7DC38A3}" type="datetime1">
              <a:rPr lang="en-US" smtClean="0"/>
              <a:t>8/28/2021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35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9EE14-60BE-4837-B367-A4590C760325}" type="datetime1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7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B3D410-11FE-406A-8969-62D7E60C68B3}" type="datetime1">
              <a:rPr lang="en-US" smtClean="0"/>
              <a:t>8/28/2021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982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400814-6C78-41A5-AA3B-8CC53828CC96}" type="datetime1">
              <a:rPr lang="en-US" smtClean="0"/>
              <a:t>8/28/2021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Peter Hoboth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6C015-8B99-49B3-A1CF-233A3A84A1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3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tif"/><Relationship Id="rId3" Type="http://schemas.microsoft.com/office/2007/relationships/hdphoto" Target="../media/hdphoto4.wdp"/><Relationship Id="rId7" Type="http://schemas.microsoft.com/office/2007/relationships/hdphoto" Target="../media/hdphoto6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microsoft.com/office/2007/relationships/hdphoto" Target="../media/hdphoto5.wdp"/><Relationship Id="rId10" Type="http://schemas.openxmlformats.org/officeDocument/2006/relationships/image" Target="../media/image28.tif"/><Relationship Id="rId4" Type="http://schemas.openxmlformats.org/officeDocument/2006/relationships/image" Target="../media/image24.png"/><Relationship Id="rId9" Type="http://schemas.openxmlformats.org/officeDocument/2006/relationships/image" Target="../media/image27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7" Type="http://schemas.openxmlformats.org/officeDocument/2006/relationships/image" Target="../media/image34.ti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tif"/><Relationship Id="rId5" Type="http://schemas.openxmlformats.org/officeDocument/2006/relationships/image" Target="../media/image32.tif"/><Relationship Id="rId4" Type="http://schemas.openxmlformats.org/officeDocument/2006/relationships/image" Target="../media/image31.tif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39.JPG"/><Relationship Id="rId4" Type="http://schemas.microsoft.com/office/2007/relationships/hdphoto" Target="../media/hdphoto8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jpe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G"/><Relationship Id="rId5" Type="http://schemas.openxmlformats.org/officeDocument/2006/relationships/image" Target="../media/image39.JPG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openxmlformats.org/officeDocument/2006/relationships/image" Target="../media/image8.t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tiff"/><Relationship Id="rId4" Type="http://schemas.openxmlformats.org/officeDocument/2006/relationships/image" Target="../media/image1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Title 1"/>
          <p:cNvSpPr txBox="1">
            <a:spLocks noGrp="1"/>
          </p:cNvSpPr>
          <p:nvPr>
            <p:ph type="ctrTitle"/>
          </p:nvPr>
        </p:nvSpPr>
        <p:spPr>
          <a:xfrm>
            <a:off x="407504" y="636105"/>
            <a:ext cx="11489635" cy="1588149"/>
          </a:xfrm>
          <a:prstGeom prst="rect">
            <a:avLst/>
          </a:prstGeom>
        </p:spPr>
        <p:txBody>
          <a:bodyPr>
            <a:normAutofit/>
          </a:bodyPr>
          <a:lstStyle>
            <a:lvl1pPr defTabSz="832104">
              <a:defRPr sz="5460"/>
            </a:lvl1pPr>
          </a:lstStyle>
          <a:p>
            <a:r>
              <a:rPr lang="en-US" sz="4400" dirty="0">
                <a:solidFill>
                  <a:srgbClr val="0066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Quantitative Dual-Color </a:t>
            </a:r>
            <a:r>
              <a:rPr lang="en-US" sz="4400" dirty="0" smtClean="0">
                <a:solidFill>
                  <a:srgbClr val="0066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Direct </a:t>
            </a:r>
            <a:r>
              <a:rPr lang="en-US" sz="4400" dirty="0">
                <a:solidFill>
                  <a:srgbClr val="0066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Stochastic Optical Reconstruction Microscopy</a:t>
            </a:r>
            <a:endParaRPr sz="4400" dirty="0">
              <a:solidFill>
                <a:srgbClr val="0066FF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584962" y="2439159"/>
            <a:ext cx="9144000" cy="3429384"/>
          </a:xfrm>
        </p:spPr>
        <p:txBody>
          <a:bodyPr/>
          <a:lstStyle/>
          <a:p>
            <a:r>
              <a:rPr lang="en-US" sz="3600" dirty="0" smtClean="0">
                <a:solidFill>
                  <a:srgbClr val="3399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Peter </a:t>
            </a:r>
            <a:r>
              <a:rPr lang="en-US" sz="3600" dirty="0" err="1" smtClean="0">
                <a:solidFill>
                  <a:srgbClr val="3399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Hoboth</a:t>
            </a:r>
            <a:endParaRPr lang="en-US" sz="3600" dirty="0" smtClean="0">
              <a:solidFill>
                <a:srgbClr val="3399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 smtClean="0">
                <a:solidFill>
                  <a:srgbClr val="3399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Laboratory of Biology of the Cell Nucleus</a:t>
            </a:r>
          </a:p>
          <a:p>
            <a:endParaRPr lang="en-US" sz="1800" dirty="0">
              <a:solidFill>
                <a:srgbClr val="3399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 smtClean="0">
              <a:solidFill>
                <a:srgbClr val="3399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 smtClean="0">
              <a:solidFill>
                <a:srgbClr val="3399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endParaRPr lang="en-US" sz="1800" dirty="0">
              <a:solidFill>
                <a:srgbClr val="3399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>
                <a:solidFill>
                  <a:srgbClr val="3399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Laboratory of Confocal </a:t>
            </a:r>
            <a:endParaRPr lang="en-US" sz="1800" dirty="0" smtClean="0">
              <a:solidFill>
                <a:srgbClr val="3399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r>
              <a:rPr lang="en-US" sz="1800" dirty="0" smtClean="0">
                <a:solidFill>
                  <a:srgbClr val="3399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</a:t>
            </a:r>
            <a:r>
              <a:rPr lang="en-US" sz="1800" dirty="0">
                <a:solidFill>
                  <a:srgbClr val="3399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Fluorescence Microscopy</a:t>
            </a:r>
          </a:p>
          <a:p>
            <a:endParaRPr lang="en-US" sz="1800" dirty="0" smtClean="0">
              <a:solidFill>
                <a:srgbClr val="3399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570" y="3479417"/>
            <a:ext cx="3944984" cy="10179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9874" y="5682093"/>
            <a:ext cx="3706376" cy="720549"/>
          </a:xfrm>
          <a:prstGeom prst="rect">
            <a:avLst/>
          </a:prstGeom>
          <a:solidFill>
            <a:srgbClr val="FF6600"/>
          </a:solidFill>
        </p:spPr>
      </p:pic>
    </p:spTree>
    <p:extLst>
      <p:ext uri="{BB962C8B-B14F-4D97-AF65-F5344CB8AC3E}">
        <p14:creationId xmlns:p14="http://schemas.microsoft.com/office/powerpoint/2010/main" val="922219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5782" b="-1"/>
          <a:stretch/>
        </p:blipFill>
        <p:spPr>
          <a:xfrm>
            <a:off x="1041128" y="2208577"/>
            <a:ext cx="10037346" cy="3137973"/>
          </a:xfrm>
          <a:prstGeom prst="rect">
            <a:avLst/>
          </a:prstGeom>
        </p:spPr>
      </p:pic>
      <p:sp>
        <p:nvSpPr>
          <p:cNvPr id="8" name="Adapted from Manley et al., 2010"/>
          <p:cNvSpPr txBox="1"/>
          <p:nvPr/>
        </p:nvSpPr>
        <p:spPr>
          <a:xfrm>
            <a:off x="8143800" y="6417041"/>
            <a:ext cx="362374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Adapted from </a:t>
            </a:r>
            <a:r>
              <a:rPr lang="en-US" dirty="0" smtClean="0"/>
              <a:t>Schermelleh </a:t>
            </a:r>
            <a:r>
              <a:rPr dirty="0" smtClean="0"/>
              <a:t>et </a:t>
            </a:r>
            <a:r>
              <a:rPr dirty="0"/>
              <a:t>al., 2010</a:t>
            </a:r>
          </a:p>
        </p:txBody>
      </p:sp>
      <p:sp>
        <p:nvSpPr>
          <p:cNvPr id="9" name="Principle of PALM"/>
          <p:cNvSpPr txBox="1">
            <a:spLocks noGrp="1"/>
          </p:cNvSpPr>
          <p:nvPr>
            <p:ph type="title"/>
          </p:nvPr>
        </p:nvSpPr>
        <p:spPr>
          <a:xfrm>
            <a:off x="92364" y="215105"/>
            <a:ext cx="11988800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 smtClean="0"/>
              <a:t>Single Molecule Localization Microscopy</a:t>
            </a:r>
            <a:endParaRPr dirty="0"/>
          </a:p>
        </p:txBody>
      </p:sp>
      <p:sp>
        <p:nvSpPr>
          <p:cNvPr id="5" name="Adapted from Manley et al., 2010"/>
          <p:cNvSpPr txBox="1"/>
          <p:nvPr/>
        </p:nvSpPr>
        <p:spPr>
          <a:xfrm>
            <a:off x="7591350" y="5373964"/>
            <a:ext cx="362374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Adapted from </a:t>
            </a:r>
            <a:r>
              <a:rPr lang="en-US" dirty="0" smtClean="0">
                <a:solidFill>
                  <a:schemeClr val="bg1"/>
                </a:solidFill>
              </a:rPr>
              <a:t>Schermelleh </a:t>
            </a:r>
            <a:r>
              <a:rPr dirty="0" smtClean="0">
                <a:solidFill>
                  <a:schemeClr val="bg1"/>
                </a:solidFill>
              </a:rPr>
              <a:t>et </a:t>
            </a:r>
            <a:r>
              <a:rPr dirty="0">
                <a:solidFill>
                  <a:schemeClr val="bg1"/>
                </a:solidFill>
              </a:rPr>
              <a:t>al., 2010</a:t>
            </a:r>
          </a:p>
        </p:txBody>
      </p:sp>
    </p:spTree>
    <p:extLst>
      <p:ext uri="{BB962C8B-B14F-4D97-AF65-F5344CB8AC3E}">
        <p14:creationId xmlns:p14="http://schemas.microsoft.com/office/powerpoint/2010/main" val="157268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835" y="2040410"/>
            <a:ext cx="5224329" cy="4206959"/>
          </a:xfrm>
          <a:prstGeom prst="rect">
            <a:avLst/>
          </a:prstGeom>
        </p:spPr>
      </p:pic>
      <p:sp>
        <p:nvSpPr>
          <p:cNvPr id="8" name="Adapted from Manley et al., 2010"/>
          <p:cNvSpPr txBox="1"/>
          <p:nvPr/>
        </p:nvSpPr>
        <p:spPr>
          <a:xfrm>
            <a:off x="9597459" y="6342942"/>
            <a:ext cx="2200280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Adapted from </a:t>
            </a:r>
            <a:r>
              <a:rPr lang="en-US" dirty="0" smtClean="0"/>
              <a:t>Abberior</a:t>
            </a:r>
            <a:endParaRPr dirty="0"/>
          </a:p>
        </p:txBody>
      </p:sp>
      <p:sp>
        <p:nvSpPr>
          <p:cNvPr id="10" name="Principle of PALM"/>
          <p:cNvSpPr txBox="1">
            <a:spLocks noGrp="1"/>
          </p:cNvSpPr>
          <p:nvPr>
            <p:ph type="title"/>
          </p:nvPr>
        </p:nvSpPr>
        <p:spPr>
          <a:xfrm>
            <a:off x="0" y="273469"/>
            <a:ext cx="12192000" cy="132556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 smtClean="0"/>
              <a:t>SMLM is Based on the Fluorophore Transition between Fluorescent (On) and Dark (Off) State (Blinking)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8000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Fluorophores Useful for SMLM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05"/>
          <a:stretch/>
        </p:blipFill>
        <p:spPr>
          <a:xfrm>
            <a:off x="427869" y="2050600"/>
            <a:ext cx="11336261" cy="3900792"/>
          </a:xfrm>
          <a:prstGeom prst="rect">
            <a:avLst/>
          </a:prstGeom>
        </p:spPr>
      </p:pic>
      <p:sp>
        <p:nvSpPr>
          <p:cNvPr id="6" name="Adapted from Manley et al., 2010"/>
          <p:cNvSpPr txBox="1"/>
          <p:nvPr/>
        </p:nvSpPr>
        <p:spPr>
          <a:xfrm>
            <a:off x="9123615" y="6311305"/>
            <a:ext cx="272927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Adapted from </a:t>
            </a:r>
            <a:r>
              <a:rPr lang="en-US" dirty="0" smtClean="0"/>
              <a:t>Liu et al., 2015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5601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27"/>
          <a:stretch/>
        </p:blipFill>
        <p:spPr>
          <a:xfrm>
            <a:off x="1273394" y="2368979"/>
            <a:ext cx="7080075" cy="13733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74"/>
          <a:stretch/>
        </p:blipFill>
        <p:spPr>
          <a:xfrm>
            <a:off x="1273393" y="4202546"/>
            <a:ext cx="7080075" cy="1214287"/>
          </a:xfrm>
          <a:prstGeom prst="rect">
            <a:avLst/>
          </a:prstGeom>
        </p:spPr>
      </p:pic>
      <p:sp>
        <p:nvSpPr>
          <p:cNvPr id="10" name="Adapted from Manley et al., 2010"/>
          <p:cNvSpPr txBox="1"/>
          <p:nvPr/>
        </p:nvSpPr>
        <p:spPr>
          <a:xfrm>
            <a:off x="8206892" y="6285906"/>
            <a:ext cx="345863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Adapted from </a:t>
            </a:r>
            <a:r>
              <a:rPr lang="en-US" dirty="0" err="1" smtClean="0">
                <a:solidFill>
                  <a:schemeClr val="tx1"/>
                </a:solidFill>
              </a:rPr>
              <a:t>Chozinski</a:t>
            </a:r>
            <a:r>
              <a:rPr lang="en-US" dirty="0" smtClean="0">
                <a:solidFill>
                  <a:schemeClr val="tx1"/>
                </a:solidFill>
              </a:rPr>
              <a:t> et al., 2014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Example Mechanisms of 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Photoswitching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"/>
          <p:cNvSpPr/>
          <p:nvPr/>
        </p:nvSpPr>
        <p:spPr>
          <a:xfrm>
            <a:off x="4582318" y="3025512"/>
            <a:ext cx="462224" cy="2001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Rectangle"/>
          <p:cNvSpPr/>
          <p:nvPr/>
        </p:nvSpPr>
        <p:spPr>
          <a:xfrm>
            <a:off x="4582318" y="4868427"/>
            <a:ext cx="462224" cy="2001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Rectangle"/>
          <p:cNvSpPr/>
          <p:nvPr/>
        </p:nvSpPr>
        <p:spPr>
          <a:xfrm>
            <a:off x="4120093" y="2727469"/>
            <a:ext cx="1386403" cy="1664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8939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27"/>
          <a:stretch/>
        </p:blipFill>
        <p:spPr>
          <a:xfrm>
            <a:off x="1273394" y="2368979"/>
            <a:ext cx="7080075" cy="137335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49049"/>
          <a:stretch/>
        </p:blipFill>
        <p:spPr>
          <a:xfrm>
            <a:off x="8527678" y="1788696"/>
            <a:ext cx="2545000" cy="22383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t="12359" r="52985"/>
          <a:stretch/>
        </p:blipFill>
        <p:spPr>
          <a:xfrm>
            <a:off x="8788988" y="4202546"/>
            <a:ext cx="2348345" cy="196170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074"/>
          <a:stretch/>
        </p:blipFill>
        <p:spPr>
          <a:xfrm>
            <a:off x="1273393" y="4202546"/>
            <a:ext cx="7080075" cy="1214287"/>
          </a:xfrm>
          <a:prstGeom prst="rect">
            <a:avLst/>
          </a:prstGeom>
        </p:spPr>
      </p:pic>
      <p:sp>
        <p:nvSpPr>
          <p:cNvPr id="10" name="Adapted from Manley et al., 2010"/>
          <p:cNvSpPr txBox="1"/>
          <p:nvPr/>
        </p:nvSpPr>
        <p:spPr>
          <a:xfrm>
            <a:off x="8206892" y="6285906"/>
            <a:ext cx="345863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Adapted from </a:t>
            </a:r>
            <a:r>
              <a:rPr lang="en-US" dirty="0" err="1" smtClean="0">
                <a:solidFill>
                  <a:schemeClr val="tx1"/>
                </a:solidFill>
              </a:rPr>
              <a:t>Chozinski</a:t>
            </a:r>
            <a:r>
              <a:rPr lang="en-US" dirty="0" smtClean="0">
                <a:solidFill>
                  <a:schemeClr val="tx1"/>
                </a:solidFill>
              </a:rPr>
              <a:t> et al., 2014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Example Mechanisms of 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Photoswitching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Rectangle"/>
          <p:cNvSpPr/>
          <p:nvPr/>
        </p:nvSpPr>
        <p:spPr>
          <a:xfrm>
            <a:off x="4582318" y="3025512"/>
            <a:ext cx="462224" cy="2001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3" name="Rectangle"/>
          <p:cNvSpPr/>
          <p:nvPr/>
        </p:nvSpPr>
        <p:spPr>
          <a:xfrm>
            <a:off x="4582318" y="4868427"/>
            <a:ext cx="462224" cy="2001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4" name="Rectangle"/>
          <p:cNvSpPr/>
          <p:nvPr/>
        </p:nvSpPr>
        <p:spPr>
          <a:xfrm>
            <a:off x="4120093" y="2727469"/>
            <a:ext cx="1386403" cy="166456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544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99" b="37995"/>
          <a:stretch/>
        </p:blipFill>
        <p:spPr>
          <a:xfrm>
            <a:off x="4224912" y="4769183"/>
            <a:ext cx="3995709" cy="1099054"/>
          </a:xfrm>
          <a:prstGeom prst="rect">
            <a:avLst/>
          </a:prstGeom>
        </p:spPr>
      </p:pic>
      <p:sp>
        <p:nvSpPr>
          <p:cNvPr id="9" name="Adapted from Manley et al., 2010"/>
          <p:cNvSpPr txBox="1"/>
          <p:nvPr/>
        </p:nvSpPr>
        <p:spPr>
          <a:xfrm>
            <a:off x="8948517" y="6311305"/>
            <a:ext cx="2809421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Adapted from </a:t>
            </a:r>
            <a:r>
              <a:rPr lang="en-US" dirty="0" smtClean="0">
                <a:solidFill>
                  <a:schemeClr val="tx1"/>
                </a:solidFill>
              </a:rPr>
              <a:t>Fan et al., 2019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16444"/>
          <a:stretch/>
        </p:blipFill>
        <p:spPr>
          <a:xfrm>
            <a:off x="2378008" y="2292595"/>
            <a:ext cx="7056910" cy="187468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Photochemistry of Alexa Fluor 647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49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rinciple of PALM"/>
          <p:cNvSpPr txBox="1">
            <a:spLocks noGrp="1"/>
          </p:cNvSpPr>
          <p:nvPr>
            <p:ph type="title"/>
          </p:nvPr>
        </p:nvSpPr>
        <p:spPr>
          <a:xfrm>
            <a:off x="323850" y="365125"/>
            <a:ext cx="11578004" cy="1325563"/>
          </a:xfrm>
          <a:prstGeom prst="rect">
            <a:avLst/>
          </a:prstGeom>
        </p:spPr>
        <p:txBody>
          <a:bodyPr/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Principle of </a:t>
            </a:r>
            <a:r>
              <a:rPr lang="en-US" dirty="0" smtClean="0"/>
              <a:t>the single-fluorophore localization</a:t>
            </a:r>
            <a:endParaRPr dirty="0"/>
          </a:p>
        </p:txBody>
      </p:sp>
      <p:pic>
        <p:nvPicPr>
          <p:cNvPr id="125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15535" y="1831180"/>
            <a:ext cx="7560929" cy="4281663"/>
          </a:xfrm>
          <a:prstGeom prst="rect">
            <a:avLst/>
          </a:prstGeom>
          <a:ln w="12700">
            <a:miter lim="400000"/>
          </a:ln>
        </p:spPr>
      </p:pic>
      <p:sp>
        <p:nvSpPr>
          <p:cNvPr id="126" name="Adapted from Manley et al., 2010"/>
          <p:cNvSpPr txBox="1"/>
          <p:nvPr/>
        </p:nvSpPr>
        <p:spPr>
          <a:xfrm>
            <a:off x="8784656" y="6331394"/>
            <a:ext cx="3117198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Adapted from Manley et al., 2010</a:t>
            </a:r>
          </a:p>
        </p:txBody>
      </p:sp>
    </p:spTree>
    <p:extLst>
      <p:ext uri="{BB962C8B-B14F-4D97-AF65-F5344CB8AC3E}">
        <p14:creationId xmlns:p14="http://schemas.microsoft.com/office/powerpoint/2010/main" val="59640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149691"/>
            <a:ext cx="11416937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Pointilistic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nature </a:t>
            </a:r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 Single-Molecule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ocalization </a:t>
            </a:r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Microscopy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0"/>
          <a:stretch/>
        </p:blipFill>
        <p:spPr>
          <a:xfrm>
            <a:off x="650371" y="2493353"/>
            <a:ext cx="5371605" cy="2602411"/>
          </a:xfrm>
          <a:prstGeom prst="rect">
            <a:avLst/>
          </a:prstGeom>
        </p:spPr>
      </p:pic>
      <p:sp>
        <p:nvSpPr>
          <p:cNvPr id="12" name="Adapted from Manley et al., 2010"/>
          <p:cNvSpPr txBox="1"/>
          <p:nvPr/>
        </p:nvSpPr>
        <p:spPr>
          <a:xfrm>
            <a:off x="8332807" y="6456786"/>
            <a:ext cx="37535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400" dirty="0"/>
              <a:t>Adapted from </a:t>
            </a:r>
            <a:r>
              <a:rPr lang="en-US" sz="1400" dirty="0" err="1" smtClean="0"/>
              <a:t>Hoboth</a:t>
            </a:r>
            <a:r>
              <a:rPr sz="1400" dirty="0" smtClean="0"/>
              <a:t> </a:t>
            </a:r>
            <a:r>
              <a:rPr sz="1400" dirty="0"/>
              <a:t>et al., </a:t>
            </a:r>
            <a:r>
              <a:rPr lang="en-US" sz="1400" i="1" dirty="0" err="1" smtClean="0"/>
              <a:t>Int</a:t>
            </a:r>
            <a:r>
              <a:rPr lang="en-US" sz="1400" i="1" dirty="0" smtClean="0"/>
              <a:t> J </a:t>
            </a:r>
            <a:r>
              <a:rPr lang="en-US" sz="1400" i="1" dirty="0" err="1" smtClean="0"/>
              <a:t>Mol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Sci</a:t>
            </a:r>
            <a:r>
              <a:rPr lang="en-US" sz="1400" i="1" dirty="0" smtClean="0"/>
              <a:t> </a:t>
            </a:r>
            <a:r>
              <a:rPr sz="1400" b="1" dirty="0" smtClean="0"/>
              <a:t>20</a:t>
            </a:r>
            <a:r>
              <a:rPr lang="en-US" sz="1400" b="1" dirty="0" smtClean="0"/>
              <a:t>21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39432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92"/>
    </mc:Choice>
    <mc:Fallback xmlns="">
      <p:transition spd="slow" advTm="10019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946" x="1003300" y="5219700"/>
          <p14:tracePt t="9768" x="1022350" y="5207000"/>
          <p14:tracePt t="9784" x="1098550" y="5137150"/>
          <p14:tracePt t="9801" x="1225550" y="5016500"/>
          <p14:tracePt t="9818" x="1339850" y="4914900"/>
          <p14:tracePt t="9835" x="1416050" y="4819650"/>
          <p14:tracePt t="9852" x="1454150" y="4781550"/>
          <p14:tracePt t="9868" x="1485900" y="4762500"/>
          <p14:tracePt t="9902" x="1485900" y="4756150"/>
          <p14:tracePt t="9918" x="1485900" y="4743450"/>
          <p14:tracePt t="9935" x="1504950" y="4699000"/>
          <p14:tracePt t="9951" x="1530350" y="4622800"/>
          <p14:tracePt t="9968" x="1562100" y="4533900"/>
          <p14:tracePt t="9986" x="1593850" y="4495800"/>
          <p14:tracePt t="10002" x="1625600" y="4445000"/>
          <p14:tracePt t="10018" x="1651000" y="4413250"/>
          <p14:tracePt t="10035" x="1663700" y="4387850"/>
          <p14:tracePt t="10051" x="1682750" y="4356100"/>
          <p14:tracePt t="10068" x="1708150" y="4324350"/>
          <p14:tracePt t="10073" x="1720850" y="4298950"/>
          <p14:tracePt t="10084" x="1752600" y="4279900"/>
          <p14:tracePt t="10102" x="1778000" y="4248150"/>
          <p14:tracePt t="10118" x="1803400" y="4229100"/>
          <p14:tracePt t="10134" x="1816100" y="4216400"/>
          <p14:tracePt t="10172" x="1816100" y="4210050"/>
          <p14:tracePt t="10208" x="1816100" y="4203700"/>
          <p14:tracePt t="10278" x="1816100" y="4197350"/>
          <p14:tracePt t="10303" x="1816100" y="4191000"/>
          <p14:tracePt t="10334" x="1841500" y="4165600"/>
          <p14:tracePt t="10351" x="1854200" y="4159250"/>
          <p14:tracePt t="10367" x="1854200" y="4152900"/>
          <p14:tracePt t="10384" x="1854200" y="4146550"/>
          <p14:tracePt t="10452" x="1847850" y="4140200"/>
          <p14:tracePt t="10468" x="1835150" y="4140200"/>
          <p14:tracePt t="10484" x="1822450" y="4140200"/>
          <p14:tracePt t="10501" x="1803400" y="4140200"/>
          <p14:tracePt t="10518" x="1784350" y="4140200"/>
          <p14:tracePt t="10534" x="1778000" y="4140200"/>
          <p14:tracePt t="10552" x="1765300" y="4140200"/>
          <p14:tracePt t="10568" x="1758950" y="4146550"/>
          <p14:tracePt t="10601" x="1752600" y="4152900"/>
          <p14:tracePt t="10618" x="1739900" y="4159250"/>
          <p14:tracePt t="10634" x="1720850" y="4191000"/>
          <p14:tracePt t="10651" x="1701800" y="4216400"/>
          <p14:tracePt t="10668" x="1663700" y="4298950"/>
          <p14:tracePt t="10684" x="1631950" y="4368800"/>
          <p14:tracePt t="10704" x="1625600" y="4425950"/>
          <p14:tracePt t="10719" x="1625600" y="4432300"/>
          <p14:tracePt t="10734" x="1625600" y="4438650"/>
          <p14:tracePt t="10773" x="1638300" y="4438650"/>
          <p14:tracePt t="10784" x="1663700" y="4438650"/>
          <p14:tracePt t="10801" x="1752600" y="4419600"/>
          <p14:tracePt t="10819" x="1898650" y="4387850"/>
          <p14:tracePt t="10836" x="2000250" y="4362450"/>
          <p14:tracePt t="10854" x="2108200" y="4324350"/>
          <p14:tracePt t="10867" x="2139950" y="4311650"/>
          <p14:tracePt t="10884" x="2178050" y="4298950"/>
          <p14:tracePt t="10901" x="2203450" y="4286250"/>
          <p14:tracePt t="10917" x="2209800" y="4267200"/>
          <p14:tracePt t="10934" x="2209800" y="4254500"/>
          <p14:tracePt t="10951" x="2209800" y="4248150"/>
          <p14:tracePt t="10967" x="2209800" y="4184650"/>
          <p14:tracePt t="10985" x="2165350" y="4038600"/>
          <p14:tracePt t="11001" x="2139950" y="3975100"/>
          <p14:tracePt t="11018" x="2108200" y="3937000"/>
          <p14:tracePt t="11034" x="2095500" y="3924300"/>
          <p14:tracePt t="11051" x="2082800" y="3911600"/>
          <p14:tracePt t="11068" x="2038350" y="3911600"/>
          <p14:tracePt t="11084" x="1987550" y="3924300"/>
          <p14:tracePt t="11101" x="1924050" y="3956050"/>
          <p14:tracePt t="11118" x="1809750" y="4006850"/>
          <p14:tracePt t="11134" x="1746250" y="4044950"/>
          <p14:tracePt t="11151" x="1689100" y="4064000"/>
          <p14:tracePt t="11168" x="1676400" y="4064000"/>
          <p14:tracePt t="11228" x="1682750" y="4070350"/>
          <p14:tracePt t="11251" x="1682750" y="4076700"/>
          <p14:tracePt t="11268" x="1682750" y="4095750"/>
          <p14:tracePt t="11284" x="1682750" y="4102100"/>
          <p14:tracePt t="11301" x="1682750" y="4114800"/>
          <p14:tracePt t="11318" x="1682750" y="4121150"/>
          <p14:tracePt t="11334" x="1682750" y="4127500"/>
          <p14:tracePt t="11351" x="1682750" y="4140200"/>
          <p14:tracePt t="11368" x="1657350" y="4165600"/>
          <p14:tracePt t="11386" x="1644650" y="4184650"/>
          <p14:tracePt t="11402" x="1638300" y="4191000"/>
          <p14:tracePt t="11435" x="1631950" y="4197350"/>
          <p14:tracePt t="11500" x="1638300" y="4197350"/>
          <p14:tracePt t="11518" x="1663700" y="4203700"/>
          <p14:tracePt t="11534" x="1695450" y="4216400"/>
          <p14:tracePt t="11551" x="1803400" y="4260850"/>
          <p14:tracePt t="11568" x="1949450" y="4311650"/>
          <p14:tracePt t="11584" x="2082800" y="4349750"/>
          <p14:tracePt t="11601" x="2152650" y="4362450"/>
          <p14:tracePt t="11618" x="2184400" y="4362450"/>
          <p14:tracePt t="11634" x="2190750" y="4349750"/>
          <p14:tracePt t="11652" x="2197100" y="4343400"/>
          <p14:tracePt t="11667" x="2197100" y="4337050"/>
          <p14:tracePt t="11684" x="2197100" y="4318000"/>
          <p14:tracePt t="11701" x="2190750" y="4305300"/>
          <p14:tracePt t="11718" x="2178050" y="4298950"/>
          <p14:tracePt t="11734" x="2171700" y="4279900"/>
          <p14:tracePt t="11751" x="2165350" y="4267200"/>
          <p14:tracePt t="11768" x="2159000" y="4267200"/>
          <p14:tracePt t="11785" x="2159000" y="4260850"/>
          <p14:tracePt t="12957" x="2159000" y="4254500"/>
          <p14:tracePt t="12967" x="2146300" y="4248150"/>
          <p14:tracePt t="12984" x="2146300" y="4241800"/>
          <p14:tracePt t="13001" x="2133600" y="4235450"/>
          <p14:tracePt t="13018" x="2127250" y="4235450"/>
          <p14:tracePt t="13035" x="2095500" y="4235450"/>
          <p14:tracePt t="13052" x="2038350" y="4235450"/>
          <p14:tracePt t="13057" x="1993900" y="4235450"/>
          <p14:tracePt t="13068" x="1936750" y="4235450"/>
          <p14:tracePt t="13084" x="1835150" y="4248150"/>
          <p14:tracePt t="13101" x="1771650" y="4260850"/>
          <p14:tracePt t="13118" x="1746250" y="4260850"/>
          <p14:tracePt t="13196" x="1746250" y="4267200"/>
          <p14:tracePt t="13214" x="1746250" y="4273550"/>
          <p14:tracePt t="13267" x="1752600" y="4273550"/>
          <p14:tracePt t="13285" x="1758950" y="4273550"/>
          <p14:tracePt t="13318" x="1758950" y="4267200"/>
          <p14:tracePt t="13334" x="1765300" y="4254500"/>
          <p14:tracePt t="13351" x="1778000" y="4235450"/>
          <p14:tracePt t="13368" x="1809750" y="4203700"/>
          <p14:tracePt t="13384" x="1841500" y="4191000"/>
          <p14:tracePt t="13401" x="1879600" y="4165600"/>
          <p14:tracePt t="13418" x="1898650" y="4152900"/>
          <p14:tracePt t="13436" x="1930400" y="4127500"/>
          <p14:tracePt t="13451" x="1955800" y="4108450"/>
          <p14:tracePt t="13471" x="1974850" y="4095750"/>
          <p14:tracePt t="13485" x="1981200" y="4083050"/>
          <p14:tracePt t="13501" x="1987550" y="4070350"/>
          <p14:tracePt t="13534" x="1987550" y="4064000"/>
          <p14:tracePt t="13567" x="1987550" y="4057650"/>
          <p14:tracePt t="13584" x="1981200" y="4057650"/>
          <p14:tracePt t="13878" x="1981200" y="3987800"/>
          <p14:tracePt t="13884" x="1981200" y="3968750"/>
          <p14:tracePt t="13901" x="1987550" y="3676650"/>
          <p14:tracePt t="13918" x="1993900" y="3505200"/>
          <p14:tracePt t="13935" x="2006600" y="3352800"/>
          <p14:tracePt t="13952" x="2019300" y="3200400"/>
          <p14:tracePt t="13968" x="2019300" y="3092450"/>
          <p14:tracePt t="13985" x="2019300" y="3003550"/>
          <p14:tracePt t="14001" x="2019300" y="2901950"/>
          <p14:tracePt t="14018" x="2006600" y="2800350"/>
          <p14:tracePt t="14035" x="1987550" y="2730500"/>
          <p14:tracePt t="14052" x="1955800" y="2590800"/>
          <p14:tracePt t="14057" x="1930400" y="2527300"/>
          <p14:tracePt t="14068" x="1905000" y="2463800"/>
          <p14:tracePt t="14084" x="1885950" y="2387600"/>
          <p14:tracePt t="14101" x="1885950" y="2368550"/>
          <p14:tracePt t="14134" x="1885950" y="2362200"/>
          <p14:tracePt t="14151" x="1885950" y="2349500"/>
          <p14:tracePt t="14168" x="1885950" y="2222500"/>
          <p14:tracePt t="14184" x="1898650" y="2101850"/>
          <p14:tracePt t="14201" x="1898650" y="2006600"/>
          <p14:tracePt t="14218" x="1905000" y="1981200"/>
          <p14:tracePt t="14234" x="1917700" y="1949450"/>
          <p14:tracePt t="14251" x="1943100" y="1898650"/>
          <p14:tracePt t="14268" x="1949450" y="1879600"/>
          <p14:tracePt t="14372" x="1949450" y="1885950"/>
          <p14:tracePt t="14398" x="1955800" y="1885950"/>
          <p14:tracePt t="14434" x="1955800" y="1892300"/>
          <p14:tracePt t="14470" x="1962150" y="1898650"/>
          <p14:tracePt t="14521" x="1962150" y="1905000"/>
          <p14:tracePt t="14565" x="1962150" y="1911350"/>
          <p14:tracePt t="14584" x="1962150" y="1917700"/>
          <p14:tracePt t="14601" x="1968500" y="1917700"/>
          <p14:tracePt t="14635" x="1968500" y="1930400"/>
          <p14:tracePt t="14652" x="1968500" y="1936750"/>
          <p14:tracePt t="15239" x="2019300" y="1936750"/>
          <p14:tracePt t="15251" x="2146300" y="1917700"/>
          <p14:tracePt t="15270" x="2286000" y="1892300"/>
          <p14:tracePt t="15285" x="2362200" y="1860550"/>
          <p14:tracePt t="15302" x="2425700" y="1841500"/>
          <p14:tracePt t="15318" x="2438400" y="1841500"/>
          <p14:tracePt t="15335" x="2444750" y="1841500"/>
          <p14:tracePt t="15368" x="2444750" y="1847850"/>
          <p14:tracePt t="15385" x="2444750" y="1854200"/>
          <p14:tracePt t="15402" x="2451100" y="1860550"/>
          <p14:tracePt t="15452" x="2444750" y="1860550"/>
          <p14:tracePt t="15468" x="2444750" y="1854200"/>
          <p14:tracePt t="15484" x="2438400" y="1854200"/>
          <p14:tracePt t="17161" x="2438400" y="1860550"/>
          <p14:tracePt t="17175" x="2438400" y="1866900"/>
          <p14:tracePt t="17185" x="2438400" y="1873250"/>
          <p14:tracePt t="17201" x="2438400" y="1911350"/>
          <p14:tracePt t="17218" x="2438400" y="1962150"/>
          <p14:tracePt t="17236" x="2438400" y="2019300"/>
          <p14:tracePt t="17251" x="2438400" y="2051050"/>
          <p14:tracePt t="17270" x="2438400" y="2063750"/>
          <p14:tracePt t="17285" x="2438400" y="2070100"/>
          <p14:tracePt t="17301" x="2438400" y="2076450"/>
          <p14:tracePt t="17318" x="2438400" y="2082800"/>
          <p14:tracePt t="17335" x="2438400" y="2139950"/>
          <p14:tracePt t="17351" x="2419350" y="2317750"/>
          <p14:tracePt t="17367" x="2419350" y="2419350"/>
          <p14:tracePt t="17384" x="2419350" y="2476500"/>
          <p14:tracePt t="17401" x="2419350" y="2489200"/>
          <p14:tracePt t="17468" x="2419350" y="2495550"/>
          <p14:tracePt t="17536" x="2419350" y="2501900"/>
          <p14:tracePt t="17589" x="2419350" y="2508250"/>
          <p14:tracePt t="17591" x="2419350" y="2514600"/>
          <p14:tracePt t="17601" x="2419350" y="2546350"/>
          <p14:tracePt t="17618" x="2413000" y="2641600"/>
          <p14:tracePt t="17635" x="2413000" y="2698750"/>
          <p14:tracePt t="17651" x="2413000" y="2730500"/>
          <p14:tracePt t="17667" x="2413000" y="2743200"/>
          <p14:tracePt t="17684" x="2413000" y="2755900"/>
          <p14:tracePt t="17701" x="2413000" y="2781300"/>
          <p14:tracePt t="17717" x="2413000" y="2838450"/>
          <p14:tracePt t="17735" x="2413000" y="2933700"/>
          <p14:tracePt t="17751" x="2413000" y="3048000"/>
          <p14:tracePt t="17768" x="2406650" y="3136900"/>
          <p14:tracePt t="17785" x="2406650" y="3194050"/>
          <p14:tracePt t="17801" x="2406650" y="3219450"/>
          <p14:tracePt t="17818" x="2400300" y="3244850"/>
          <p14:tracePt t="17834" x="2400300" y="3282950"/>
          <p14:tracePt t="17851" x="2400300" y="3422650"/>
          <p14:tracePt t="17868" x="2400300" y="3594100"/>
          <p14:tracePt t="17884" x="2413000" y="3727450"/>
          <p14:tracePt t="17901" x="2425700" y="3810000"/>
          <p14:tracePt t="17918" x="2425700" y="3841750"/>
          <p14:tracePt t="17934" x="2425700" y="3848100"/>
          <p14:tracePt t="17951" x="2425700" y="3854450"/>
          <p14:tracePt t="17991" x="2432050" y="3873500"/>
          <p14:tracePt t="18018" x="2432050" y="4044950"/>
          <p14:tracePt t="18034" x="2438400" y="4121150"/>
          <p14:tracePt t="18051" x="2438400" y="4140200"/>
          <p14:tracePt t="18067" x="2438400" y="4146550"/>
          <p14:tracePt t="18084" x="2438400" y="4152900"/>
          <p14:tracePt t="18118" x="2438400" y="4165600"/>
          <p14:tracePt t="18134" x="2444750" y="4171950"/>
          <p14:tracePt t="18151" x="2451100" y="4171950"/>
          <p14:tracePt t="18184" x="2451100" y="4152900"/>
          <p14:tracePt t="18201" x="2451100" y="4146550"/>
          <p14:tracePt t="18218" x="2451100" y="4140200"/>
          <p14:tracePt t="18234" x="2451100" y="4133850"/>
          <p14:tracePt t="18294" x="2451100" y="4127500"/>
          <p14:tracePt t="18338" x="2451100" y="4114800"/>
          <p14:tracePt t="18375" x="2451100" y="4108450"/>
          <p14:tracePt t="18392" x="2451100" y="4102100"/>
          <p14:tracePt t="18421" x="2451100" y="4095750"/>
          <p14:tracePt t="18468" x="2451100" y="4089400"/>
          <p14:tracePt t="18518" x="2444750" y="4089400"/>
          <p14:tracePt t="20460" x="2438400" y="3924300"/>
          <p14:tracePt t="20468" x="2432050" y="3683000"/>
          <p14:tracePt t="20485" x="2425700" y="3162300"/>
          <p14:tracePt t="20503" x="2413000" y="2743200"/>
          <p14:tracePt t="20517" x="2400300" y="2336800"/>
          <p14:tracePt t="20535" x="2381250" y="1987550"/>
          <p14:tracePt t="20551" x="2368550" y="1803400"/>
          <p14:tracePt t="20568" x="2362200" y="1695450"/>
          <p14:tracePt t="20585" x="2362200" y="1682750"/>
          <p14:tracePt t="20651" x="2355850" y="1682750"/>
          <p14:tracePt t="20668" x="2355850" y="1695450"/>
          <p14:tracePt t="20685" x="2355850" y="1708150"/>
          <p14:tracePt t="20701" x="2355850" y="1727200"/>
          <p14:tracePt t="20734" x="2355850" y="1733550"/>
          <p14:tracePt t="20751" x="2362200" y="1733550"/>
          <p14:tracePt t="20770" x="2362200" y="1727200"/>
          <p14:tracePt t="20784" x="2368550" y="1720850"/>
          <p14:tracePt t="20818" x="2374900" y="1727200"/>
          <p14:tracePt t="20834" x="2381250" y="1739900"/>
          <p14:tracePt t="20852" x="2387600" y="1758950"/>
          <p14:tracePt t="20867" x="2393950" y="1758950"/>
          <p14:tracePt t="20885" x="2393950" y="1778000"/>
          <p14:tracePt t="20901" x="2406650" y="1778000"/>
          <p14:tracePt t="20917" x="2406650" y="1784350"/>
          <p14:tracePt t="20934" x="2419350" y="1790700"/>
          <p14:tracePt t="20951" x="2425700" y="1797050"/>
          <p14:tracePt t="20968" x="2438400" y="1809750"/>
          <p14:tracePt t="20984" x="2451100" y="1809750"/>
          <p14:tracePt t="21002" x="2457450" y="1816100"/>
          <p14:tracePt t="21018" x="2463800" y="1816100"/>
          <p14:tracePt t="21429" x="2476500" y="1841500"/>
          <p14:tracePt t="21451" x="2546350" y="1905000"/>
          <p14:tracePt t="21468" x="2597150" y="1955800"/>
          <p14:tracePt t="21485" x="2667000" y="2006600"/>
          <p14:tracePt t="21505" x="2711450" y="2032000"/>
          <p14:tracePt t="21518" x="2730500" y="2051050"/>
          <p14:tracePt t="21535" x="2762250" y="2057400"/>
          <p14:tracePt t="21552" x="2781300" y="2076450"/>
          <p14:tracePt t="21567" x="2806700" y="2101850"/>
          <p14:tracePt t="21585" x="2857500" y="2127250"/>
          <p14:tracePt t="21601" x="2914650" y="2165350"/>
          <p14:tracePt t="21618" x="2965450" y="2190750"/>
          <p14:tracePt t="21635" x="3003550" y="2216150"/>
          <p14:tracePt t="21652" x="3022600" y="2216150"/>
          <p14:tracePt t="21669" x="3028950" y="2216150"/>
          <p14:tracePt t="21703" x="3035300" y="2216150"/>
          <p14:tracePt t="22039" x="3086100" y="2216150"/>
          <p14:tracePt t="22051" x="3149600" y="2216150"/>
          <p14:tracePt t="22068" x="3251200" y="2216150"/>
          <p14:tracePt t="22072" x="3263900" y="2216150"/>
          <p14:tracePt t="22085" x="3365500" y="2228850"/>
          <p14:tracePt t="22102" x="3429000" y="2235200"/>
          <p14:tracePt t="22121" x="3479800" y="2241550"/>
          <p14:tracePt t="22135" x="3517900" y="2247900"/>
          <p14:tracePt t="22151" x="3562350" y="2266950"/>
          <p14:tracePt t="22168" x="3606800" y="2279650"/>
          <p14:tracePt t="22184" x="3651250" y="2286000"/>
          <p14:tracePt t="22201" x="3702050" y="2292350"/>
          <p14:tracePt t="22218" x="3759200" y="2298700"/>
          <p14:tracePt t="22234" x="3784600" y="2298700"/>
          <p14:tracePt t="22251" x="3829050" y="2298700"/>
          <p14:tracePt t="22268" x="3860800" y="2305050"/>
          <p14:tracePt t="22285" x="3892550" y="2305050"/>
          <p14:tracePt t="22301" x="3924300" y="2305050"/>
          <p14:tracePt t="22318" x="3949700" y="2305050"/>
          <p14:tracePt t="22336" x="3987800" y="2305050"/>
          <p14:tracePt t="22352" x="4006850" y="2305050"/>
          <p14:tracePt t="22367" x="4019550" y="2305050"/>
          <p14:tracePt t="22384" x="4025900" y="2317750"/>
          <p14:tracePt t="22418" x="4025900" y="2305050"/>
          <p14:tracePt t="24322" x="4032250" y="2311400"/>
          <p14:tracePt t="24334" x="4070350" y="2343150"/>
          <p14:tracePt t="24352" x="4152900" y="2425700"/>
          <p14:tracePt t="24368" x="4184650" y="2495550"/>
          <p14:tracePt t="24385" x="4210050" y="2514600"/>
          <p14:tracePt t="24401" x="4216400" y="2527300"/>
          <p14:tracePt t="24434" x="4210050" y="2527300"/>
          <p14:tracePt t="24451" x="4203700" y="2527300"/>
          <p14:tracePt t="24468" x="4197350" y="2540000"/>
          <p14:tracePt t="24484" x="4197350" y="2552700"/>
          <p14:tracePt t="24502" x="4184650" y="2616200"/>
          <p14:tracePt t="24518" x="4184650" y="2673350"/>
          <p14:tracePt t="24534" x="4184650" y="2686050"/>
          <p14:tracePt t="24551" x="4178300" y="2698750"/>
          <p14:tracePt t="24568" x="4171950" y="2698750"/>
          <p14:tracePt t="24601" x="4152900" y="2698750"/>
          <p14:tracePt t="24618" x="4146550" y="2698750"/>
          <p14:tracePt t="24634" x="4083050" y="2794000"/>
          <p14:tracePt t="24652" x="3994150" y="2927350"/>
          <p14:tracePt t="24669" x="3962400" y="2959100"/>
          <p14:tracePt t="24685" x="3956050" y="2971800"/>
          <p14:tracePt t="24701" x="3943350" y="2971800"/>
          <p14:tracePt t="24718" x="3937000" y="2984500"/>
          <p14:tracePt t="24734" x="3892550" y="3079750"/>
          <p14:tracePt t="24751" x="3822700" y="3238500"/>
          <p14:tracePt t="24768" x="3810000" y="3257550"/>
          <p14:tracePt t="25383" x="3803650" y="3276600"/>
          <p14:tracePt t="25401" x="3765550" y="3340100"/>
          <p14:tracePt t="25418" x="3727450" y="3390900"/>
          <p14:tracePt t="25435" x="3721100" y="3397250"/>
          <p14:tracePt t="25451" x="3714750" y="3397250"/>
          <p14:tracePt t="25468" x="3708400" y="3397250"/>
          <p14:tracePt t="25485" x="3702050" y="3397250"/>
          <p14:tracePt t="25501" x="3670300" y="3435350"/>
          <p14:tracePt t="25518" x="3562350" y="3530600"/>
          <p14:tracePt t="25534" x="3536950" y="3543300"/>
          <p14:tracePt t="25551" x="3530600" y="3556000"/>
          <p14:tracePt t="25568" x="3517900" y="3556000"/>
          <p14:tracePt t="25702" x="3511550" y="3556000"/>
          <p14:tracePt t="25722" x="3511550" y="3562350"/>
          <p14:tracePt t="25734" x="3505200" y="3562350"/>
          <p14:tracePt t="25751" x="3448050" y="3632200"/>
          <p14:tracePt t="25768" x="3390900" y="3714750"/>
          <p14:tracePt t="25784" x="3371850" y="3746500"/>
          <p14:tracePt t="25801" x="3365500" y="3759200"/>
          <p14:tracePt t="25818" x="3359150" y="3759200"/>
          <p14:tracePt t="25834" x="3352800" y="3759200"/>
          <p14:tracePt t="25868" x="3346450" y="3759200"/>
          <p14:tracePt t="25960" x="3340100" y="3765550"/>
          <p14:tracePt t="25971" x="3321050" y="3790950"/>
          <p14:tracePt t="25984" x="3282950" y="3829050"/>
          <p14:tracePt t="26001" x="3181350" y="3943350"/>
          <p14:tracePt t="26018" x="3124200" y="4013200"/>
          <p14:tracePt t="26034" x="3098800" y="4044950"/>
          <p14:tracePt t="26051" x="3086100" y="4051300"/>
          <p14:tracePt t="26068" x="3079750" y="4051300"/>
          <p14:tracePt t="26199" x="3073400" y="4051300"/>
          <p14:tracePt t="26236" x="3067050" y="4051300"/>
          <p14:tracePt t="26284" x="3060700" y="4051300"/>
          <p14:tracePt t="26638" x="3060700" y="4057650"/>
          <p14:tracePt t="28451" x="3041650" y="4127500"/>
          <p14:tracePt t="28468" x="3016250" y="4197350"/>
          <p14:tracePt t="28485" x="2997200" y="4216400"/>
          <p14:tracePt t="28503" x="2978150" y="4229100"/>
          <p14:tracePt t="28536" x="2971800" y="4229100"/>
          <p14:tracePt t="28551" x="2946400" y="4241800"/>
          <p14:tracePt t="28568" x="2851150" y="4318000"/>
          <p14:tracePt t="28584" x="2781300" y="4375150"/>
          <p14:tracePt t="28601" x="2717800" y="4406900"/>
          <p14:tracePt t="28618" x="2692400" y="4413250"/>
          <p14:tracePt t="28635" x="2679700" y="4413250"/>
          <p14:tracePt t="28651" x="2647950" y="4413250"/>
          <p14:tracePt t="28668" x="2552700" y="4413250"/>
          <p14:tracePt t="28684" x="2381250" y="4381500"/>
          <p14:tracePt t="28701" x="2216150" y="4324350"/>
          <p14:tracePt t="28718" x="2089150" y="4273550"/>
          <p14:tracePt t="28734" x="2070100" y="4273550"/>
          <p14:tracePt t="28751" x="2057400" y="4273550"/>
          <p14:tracePt t="28767" x="2051050" y="4273550"/>
          <p14:tracePt t="28802" x="2044700" y="4267200"/>
          <p14:tracePt t="28819" x="2044700" y="4260850"/>
          <p14:tracePt t="28835" x="2044700" y="4254500"/>
          <p14:tracePt t="28851" x="2044700" y="4241800"/>
          <p14:tracePt t="28868" x="2044700" y="4197350"/>
          <p14:tracePt t="28885" x="2044700" y="4127500"/>
          <p14:tracePt t="28902" x="2044700" y="4102100"/>
          <p14:tracePt t="28919" x="2044700" y="4089400"/>
          <p14:tracePt t="28951" x="2057400" y="4089400"/>
          <p14:tracePt t="28968" x="2076450" y="4089400"/>
          <p14:tracePt t="28985" x="2133600" y="4070350"/>
          <p14:tracePt t="29002" x="2247900" y="4006850"/>
          <p14:tracePt t="29018" x="2355850" y="3968750"/>
          <p14:tracePt t="29035" x="2451100" y="3930650"/>
          <p14:tracePt t="29053" x="2501900" y="3924300"/>
          <p14:tracePt t="29068" x="2514600" y="3924300"/>
          <p14:tracePt t="29101" x="2520950" y="3943350"/>
          <p14:tracePt t="29118" x="2520950" y="3968750"/>
          <p14:tracePt t="29135" x="2520950" y="4006850"/>
          <p14:tracePt t="29152" x="2527300" y="4108450"/>
          <p14:tracePt t="29168" x="2527300" y="4197350"/>
          <p14:tracePt t="29185" x="2527300" y="4222750"/>
          <p14:tracePt t="29202" x="2527300" y="4229100"/>
          <p14:tracePt t="29235" x="2520950" y="4229100"/>
          <p14:tracePt t="29251" x="2514600" y="4222750"/>
          <p14:tracePt t="29268" x="2508250" y="4222750"/>
          <p14:tracePt t="29285" x="2501900" y="4210050"/>
          <p14:tracePt t="29304" x="2489200" y="4210050"/>
          <p14:tracePt t="29334" x="2495550" y="4203700"/>
          <p14:tracePt t="29351" x="2508250" y="4203700"/>
          <p14:tracePt t="29368" x="2508250" y="4197350"/>
          <p14:tracePt t="29384" x="2559050" y="4178300"/>
          <p14:tracePt t="29401" x="2686050" y="4108450"/>
          <p14:tracePt t="29418" x="2870200" y="4013200"/>
          <p14:tracePt t="29434" x="3079750" y="3930650"/>
          <p14:tracePt t="29452" x="3175000" y="3911600"/>
          <p14:tracePt t="29468" x="3219450" y="3905250"/>
          <p14:tracePt t="29485" x="3225800" y="3905250"/>
          <p14:tracePt t="31068" x="3117850" y="3911600"/>
          <p14:tracePt t="31085" x="2736850" y="3930650"/>
          <p14:tracePt t="31101" x="2413000" y="3937000"/>
          <p14:tracePt t="31119" x="1968500" y="3994150"/>
          <p14:tracePt t="31134" x="1739900" y="4083050"/>
          <p14:tracePt t="31153" x="1555750" y="4191000"/>
          <p14:tracePt t="31168" x="1492250" y="4248150"/>
          <p14:tracePt t="31185" x="1441450" y="4292600"/>
          <p14:tracePt t="31202" x="1435100" y="4292600"/>
          <p14:tracePt t="31218" x="1428750" y="4292600"/>
          <p14:tracePt t="31251" x="1441450" y="4292600"/>
          <p14:tracePt t="31268" x="1447800" y="4292600"/>
          <p14:tracePt t="43436" x="1473200" y="4318000"/>
          <p14:tracePt t="43451" x="1517650" y="4362450"/>
          <p14:tracePt t="43468" x="1568450" y="4394200"/>
          <p14:tracePt t="43484" x="1587500" y="4400550"/>
          <p14:tracePt t="43503" x="1625600" y="4406900"/>
          <p14:tracePt t="43518" x="1714500" y="4419600"/>
          <p14:tracePt t="43535" x="1784350" y="4445000"/>
          <p14:tracePt t="43552" x="2051050" y="4565650"/>
          <p14:tracePt t="43568" x="2133600" y="4616450"/>
          <p14:tracePt t="43585" x="2228850" y="4660900"/>
          <p14:tracePt t="43588" x="2241550" y="4667250"/>
          <p14:tracePt t="43601" x="2254250" y="4679950"/>
          <p14:tracePt t="43635" x="2254250" y="4673600"/>
          <p14:tracePt t="43668" x="2254250" y="4679950"/>
          <p14:tracePt t="43687" x="2260600" y="4699000"/>
          <p14:tracePt t="43701" x="2266950" y="4699000"/>
          <p14:tracePt t="43718" x="2266950" y="4711700"/>
          <p14:tracePt t="43752" x="2286000" y="4711700"/>
          <p14:tracePt t="43768" x="2336800" y="4743450"/>
          <p14:tracePt t="43785" x="2489200" y="4864100"/>
          <p14:tracePt t="43802" x="2755900" y="5111750"/>
          <p14:tracePt t="43819" x="2851150" y="5219700"/>
          <p14:tracePt t="43835" x="2889250" y="5251450"/>
          <p14:tracePt t="43851" x="2889250" y="5264150"/>
          <p14:tracePt t="43868" x="2870200" y="5251450"/>
          <p14:tracePt t="43885" x="2844800" y="5219700"/>
          <p14:tracePt t="43902" x="2838450" y="5207000"/>
          <p14:tracePt t="43918" x="2844800" y="5213350"/>
          <p14:tracePt t="43935" x="2870200" y="5226050"/>
          <p14:tracePt t="43951" x="2901950" y="5251450"/>
          <p14:tracePt t="43968" x="3054350" y="5537200"/>
          <p14:tracePt t="43985" x="3155950" y="5784850"/>
          <p14:tracePt t="44001" x="3168650" y="5829300"/>
          <p14:tracePt t="44018" x="3162300" y="5829300"/>
          <p14:tracePt t="44355" x="3194050" y="5759450"/>
          <p14:tracePt t="44368" x="3327400" y="5568950"/>
          <p14:tracePt t="44385" x="3498850" y="5283200"/>
          <p14:tracePt t="44403" x="3651250" y="5060950"/>
          <p14:tracePt t="44418" x="3778250" y="4972050"/>
          <p14:tracePt t="44436" x="3924300" y="4953000"/>
          <p14:tracePt t="44451" x="4000500" y="4953000"/>
          <p14:tracePt t="44468" x="4064000" y="4965700"/>
          <p14:tracePt t="44485" x="4089400" y="4972050"/>
          <p14:tracePt t="44502" x="4095750" y="4978400"/>
          <p14:tracePt t="44545" x="4089400" y="4972050"/>
          <p14:tracePt t="44587" x="4095750" y="4978400"/>
          <p14:tracePt t="44601" x="4095750" y="4991100"/>
          <p14:tracePt t="44618" x="4108450" y="4991100"/>
          <p14:tracePt t="44651" x="4108450" y="4984750"/>
          <p14:tracePt t="44668" x="4108450" y="4972050"/>
          <p14:tracePt t="44685" x="4114800" y="4972050"/>
          <p14:tracePt t="44702" x="4121150" y="4965700"/>
          <p14:tracePt t="44718" x="4127500" y="4965700"/>
          <p14:tracePt t="44751" x="4133850" y="4965700"/>
          <p14:tracePt t="44768" x="4133850" y="4972050"/>
          <p14:tracePt t="44785" x="4133850" y="4978400"/>
          <p14:tracePt t="44818" x="4127500" y="4978400"/>
          <p14:tracePt t="44835" x="4121150" y="4978400"/>
          <p14:tracePt t="44851" x="4121150" y="4991100"/>
          <p14:tracePt t="46752" x="4133850" y="4991100"/>
          <p14:tracePt t="46769" x="4159250" y="4978400"/>
          <p14:tracePt t="46785" x="4203700" y="4953000"/>
          <p14:tracePt t="46801" x="4241800" y="4933950"/>
          <p14:tracePt t="46820" x="4279900" y="4927600"/>
          <p14:tracePt t="46835" x="4305300" y="4921250"/>
          <p14:tracePt t="46851" x="4330700" y="4914900"/>
          <p14:tracePt t="46868" x="4349750" y="4908550"/>
          <p14:tracePt t="46888" x="4362450" y="4895850"/>
          <p14:tracePt t="46901" x="4362450" y="4889500"/>
          <p14:tracePt t="46940" x="4368800" y="4889500"/>
          <p14:tracePt t="46951" x="4375150" y="4883150"/>
          <p14:tracePt t="46968" x="4394200" y="4876800"/>
          <p14:tracePt t="46986" x="4419600" y="4876800"/>
          <p14:tracePt t="47001" x="4425950" y="4876800"/>
          <p14:tracePt t="47018" x="4432300" y="4876800"/>
          <p14:tracePt t="47034" x="4438650" y="4876800"/>
          <p14:tracePt t="47137" x="4438650" y="4883150"/>
          <p14:tracePt t="49939" x="4464050" y="4883150"/>
          <p14:tracePt t="49951" x="4521200" y="4889500"/>
          <p14:tracePt t="49968" x="4597400" y="4895850"/>
          <p14:tracePt t="49985" x="4648200" y="4895850"/>
          <p14:tracePt t="50002" x="4705350" y="4895850"/>
          <p14:tracePt t="50018" x="4730750" y="4902200"/>
          <p14:tracePt t="50035" x="4749800" y="4902200"/>
          <p14:tracePt t="50052" x="4787900" y="4914900"/>
          <p14:tracePt t="50068" x="4832350" y="4946650"/>
          <p14:tracePt t="50085" x="4857750" y="4984750"/>
          <p14:tracePt t="50101" x="4883150" y="5016500"/>
          <p14:tracePt t="50118" x="4883150" y="5029200"/>
          <p14:tracePt t="50135" x="4883150" y="5048250"/>
          <p14:tracePt t="50151" x="4883150" y="5054600"/>
          <p14:tracePt t="50168" x="4883150" y="5060950"/>
          <p14:tracePt t="50185" x="4883150" y="5067300"/>
          <p14:tracePt t="50201" x="4889500" y="5092700"/>
          <p14:tracePt t="50218" x="4895850" y="5143500"/>
          <p14:tracePt t="50234" x="4895850" y="5168900"/>
          <p14:tracePt t="50251" x="4895850" y="5187950"/>
          <p14:tracePt t="50268" x="4895850" y="5200650"/>
          <p14:tracePt t="50318" x="4889500" y="5200650"/>
          <p14:tracePt t="50335" x="4876800" y="5200650"/>
          <p14:tracePt t="50352" x="4864100" y="5200650"/>
          <p14:tracePt t="50368" x="4851400" y="5200650"/>
          <p14:tracePt t="50385" x="4845050" y="5200650"/>
          <p14:tracePt t="50401" x="4806950" y="5200650"/>
          <p14:tracePt t="50418" x="4749800" y="5219700"/>
          <p14:tracePt t="50435" x="4699000" y="5238750"/>
          <p14:tracePt t="50451" x="4679950" y="5245100"/>
          <p14:tracePt t="50468" x="4667250" y="5245100"/>
          <p14:tracePt t="50484" x="4648200" y="5245100"/>
          <p14:tracePt t="50623" x="4654550" y="5245100"/>
          <p14:tracePt t="50651" x="4660900" y="5245100"/>
          <p14:tracePt t="50685" x="4673600" y="5245100"/>
          <p14:tracePt t="50701" x="4679950" y="5245100"/>
          <p14:tracePt t="50718" x="4692650" y="5251450"/>
          <p14:tracePt t="50734" x="4705350" y="5257800"/>
          <p14:tracePt t="50752" x="4718050" y="5264150"/>
          <p14:tracePt t="50768" x="4724400" y="5264150"/>
          <p14:tracePt t="50784" x="4730750" y="5270500"/>
          <p14:tracePt t="50801" x="4743450" y="5276850"/>
          <p14:tracePt t="50836" x="4756150" y="5283200"/>
          <p14:tracePt t="50851" x="4768850" y="5289550"/>
          <p14:tracePt t="50868" x="4775200" y="5295900"/>
          <p14:tracePt t="50918" x="4781550" y="5295900"/>
          <p14:tracePt t="50934" x="4781550" y="5302250"/>
          <p14:tracePt t="50951" x="4787900" y="5302250"/>
          <p14:tracePt t="50968" x="4794250" y="5308600"/>
          <p14:tracePt t="58422" x="4819650" y="5295900"/>
          <p14:tracePt t="58435" x="4895850" y="5251450"/>
          <p14:tracePt t="58452" x="5022850" y="5143500"/>
          <p14:tracePt t="58468" x="5149850" y="4972050"/>
          <p14:tracePt t="58485" x="5334000" y="4730750"/>
          <p14:tracePt t="58501" x="5441950" y="4616450"/>
          <p14:tracePt t="58519" x="5594350" y="4502150"/>
          <p14:tracePt t="58535" x="5670550" y="4432300"/>
          <p14:tracePt t="58551" x="5791200" y="4356100"/>
          <p14:tracePt t="58568" x="5873750" y="4286250"/>
          <p14:tracePt t="58585" x="5969000" y="4222750"/>
          <p14:tracePt t="58605" x="6083300" y="4152900"/>
          <p14:tracePt t="58618" x="6184900" y="4083050"/>
          <p14:tracePt t="58635" x="6292850" y="3981450"/>
          <p14:tracePt t="58652" x="6330950" y="3930650"/>
          <p14:tracePt t="58669" x="6356350" y="3879850"/>
          <p14:tracePt t="58685" x="6381750" y="3854450"/>
          <p14:tracePt t="58702" x="6432550" y="3778250"/>
          <p14:tracePt t="58719" x="6515100" y="3625850"/>
          <p14:tracePt t="58735" x="6654800" y="3460750"/>
          <p14:tracePt t="58751" x="6769100" y="3378200"/>
          <p14:tracePt t="58768" x="6832600" y="3340100"/>
          <p14:tracePt t="58785" x="6858000" y="3333750"/>
          <p14:tracePt t="58842" x="6851650" y="3333750"/>
          <p14:tracePt t="58865" x="6845300" y="3333750"/>
          <p14:tracePt t="59571" x="6927850" y="3333750"/>
          <p14:tracePt t="59584" x="7169150" y="3346450"/>
          <p14:tracePt t="59602" x="7639050" y="3333750"/>
          <p14:tracePt t="59622" x="8089900" y="3282950"/>
          <p14:tracePt t="59635" x="8445500" y="3213100"/>
          <p14:tracePt t="59651" x="8699500" y="3136900"/>
          <p14:tracePt t="59669" x="8953500" y="3067050"/>
          <p14:tracePt t="59685" x="9099550" y="3035300"/>
          <p14:tracePt t="59703" x="9245600" y="3009900"/>
          <p14:tracePt t="59718" x="9340850" y="3009900"/>
          <p14:tracePt t="59735" x="9359900" y="2997200"/>
          <p14:tracePt t="59751" x="9359900" y="2990850"/>
          <p14:tracePt t="59768" x="9359900" y="2984500"/>
          <p14:tracePt t="59785" x="9359900" y="2978150"/>
          <p14:tracePt t="59801" x="9359900" y="2971800"/>
          <p14:tracePt t="59835" x="9353550" y="2971800"/>
          <p14:tracePt t="59851" x="9359900" y="2965450"/>
          <p14:tracePt t="59868" x="9398000" y="2959100"/>
          <p14:tracePt t="59885" x="9461500" y="2927350"/>
          <p14:tracePt t="59901" x="9550400" y="2901950"/>
          <p14:tracePt t="59918" x="9582150" y="2889250"/>
          <p14:tracePt t="59935" x="9664700" y="2863850"/>
          <p14:tracePt t="59952" x="9671050" y="2863850"/>
          <p14:tracePt t="60015" x="9658350" y="2863850"/>
          <p14:tracePt t="60025" x="9652000" y="2863850"/>
          <p14:tracePt t="60068" x="9652000" y="2870200"/>
          <p14:tracePt t="60118" x="9645650" y="2870200"/>
          <p14:tracePt t="60137" x="9639300" y="2870200"/>
          <p14:tracePt t="60304" x="9639300" y="2876550"/>
          <p14:tracePt t="60318" x="9639300" y="2889250"/>
          <p14:tracePt t="60351" x="9632950" y="2889250"/>
          <p14:tracePt t="60368" x="9626600" y="2889250"/>
          <p14:tracePt t="60384" x="9620250" y="2895600"/>
          <p14:tracePt t="60401" x="9607550" y="2908300"/>
          <p14:tracePt t="60418" x="9601200" y="2921000"/>
          <p14:tracePt t="60434" x="9588500" y="2940050"/>
          <p14:tracePt t="60452" x="9575800" y="2971800"/>
          <p14:tracePt t="60468" x="9531350" y="3073400"/>
          <p14:tracePt t="60485" x="9493250" y="3162300"/>
          <p14:tracePt t="60501" x="9461500" y="3263900"/>
          <p14:tracePt t="60518" x="9436100" y="3302000"/>
          <p14:tracePt t="60537" x="9404350" y="3384550"/>
          <p14:tracePt t="60551" x="9391650" y="3448050"/>
          <p14:tracePt t="60568" x="9372600" y="3543300"/>
          <p14:tracePt t="60572" x="9372600" y="3556000"/>
          <p14:tracePt t="60585" x="9372600" y="3568700"/>
          <p14:tracePt t="60601" x="9378950" y="3625850"/>
          <p14:tracePt t="60619" x="9423400" y="3803650"/>
          <p14:tracePt t="60635" x="9480550" y="3905250"/>
          <p14:tracePt t="60651" x="9550400" y="3975100"/>
          <p14:tracePt t="60668" x="9588500" y="4006850"/>
          <p14:tracePt t="60686" x="9613900" y="4013200"/>
          <p14:tracePt t="60701" x="9632950" y="4013200"/>
          <p14:tracePt t="60718" x="9702800" y="3994150"/>
          <p14:tracePt t="60734" x="9855200" y="3937000"/>
          <p14:tracePt t="60751" x="10071100" y="3860800"/>
          <p14:tracePt t="60768" x="10331450" y="3727450"/>
          <p14:tracePt t="60785" x="10521950" y="3600450"/>
          <p14:tracePt t="60801" x="10731500" y="3409950"/>
          <p14:tracePt t="60818" x="10833100" y="3238500"/>
          <p14:tracePt t="60838" x="10896600" y="2990850"/>
          <p14:tracePt t="60851" x="10896600" y="2876550"/>
          <p14:tracePt t="60868" x="10833100" y="2628900"/>
          <p14:tracePt t="60884" x="10763250" y="2482850"/>
          <p14:tracePt t="60901" x="10744200" y="2463800"/>
          <p14:tracePt t="60935" x="10725150" y="2463800"/>
          <p14:tracePt t="60951" x="10661650" y="2476500"/>
          <p14:tracePt t="60968" x="10604500" y="2495550"/>
          <p14:tracePt t="60984" x="10553700" y="2508250"/>
          <p14:tracePt t="61002" x="10414000" y="2527300"/>
          <p14:tracePt t="61018" x="10261600" y="2552700"/>
          <p14:tracePt t="61036" x="10134600" y="2597150"/>
          <p14:tracePt t="61051" x="9963150" y="2686050"/>
          <p14:tracePt t="61068" x="9829800" y="2768600"/>
          <p14:tracePt t="61085" x="9779000" y="2794000"/>
          <p14:tracePt t="61101" x="9753600" y="2819400"/>
          <p14:tracePt t="61120" x="9721850" y="2838450"/>
          <p14:tracePt t="61138" x="9645650" y="2889250"/>
          <p14:tracePt t="61152" x="9594850" y="2921000"/>
          <p14:tracePt t="61168" x="9499600" y="3003550"/>
          <p14:tracePt t="61185" x="9423400" y="3117850"/>
          <p14:tracePt t="61202" x="9391650" y="3175000"/>
          <p14:tracePt t="61218" x="9385300" y="3200400"/>
          <p14:tracePt t="61235" x="9385300" y="3206750"/>
          <p14:tracePt t="61251" x="9385300" y="3213100"/>
          <p14:tracePt t="61270" x="9391650" y="3219450"/>
          <p14:tracePt t="61285" x="9398000" y="3238500"/>
          <p14:tracePt t="61302" x="9410700" y="3238500"/>
          <p14:tracePt t="61318" x="9429750" y="3238500"/>
          <p14:tracePt t="67133" x="9442450" y="3251200"/>
          <p14:tracePt t="67151" x="9537700" y="3346450"/>
          <p14:tracePt t="67168" x="9582150" y="3397250"/>
          <p14:tracePt t="67185" x="9588500" y="3403600"/>
          <p14:tracePt t="67202" x="9594850" y="3403600"/>
          <p14:tracePt t="67219" x="9594850" y="3409950"/>
          <p14:tracePt t="67235" x="9594850" y="3422650"/>
          <p14:tracePt t="67252" x="9588500" y="3422650"/>
          <p14:tracePt t="67268" x="9582150" y="3429000"/>
          <p14:tracePt t="67303" x="9575800" y="3429000"/>
          <p14:tracePt t="67318" x="9569450" y="3429000"/>
          <p14:tracePt t="67397" x="9569450" y="3435350"/>
          <p14:tracePt t="67449" x="9569450" y="3441700"/>
          <p14:tracePt t="67529" x="9569450" y="3448050"/>
          <p14:tracePt t="68909" x="9334500" y="3422650"/>
          <p14:tracePt t="68918" x="9099550" y="3346450"/>
          <p14:tracePt t="68935" x="8489950" y="3105150"/>
          <p14:tracePt t="68952" x="8128000" y="2946400"/>
          <p14:tracePt t="68968" x="7727950" y="2724150"/>
          <p14:tracePt t="68985" x="7531100" y="2597150"/>
          <p14:tracePt t="69001" x="7493000" y="2565400"/>
          <p14:tracePt t="69035" x="7499350" y="2584450"/>
          <p14:tracePt t="69051" x="7518400" y="2590800"/>
          <p14:tracePt t="69118" x="7486650" y="2590800"/>
          <p14:tracePt t="69135" x="7359650" y="2609850"/>
          <p14:tracePt t="69151" x="7232650" y="2647950"/>
          <p14:tracePt t="69168" x="7131050" y="2667000"/>
          <p14:tracePt t="69185" x="6985000" y="2692400"/>
          <p14:tracePt t="69201" x="6877050" y="2711450"/>
          <p14:tracePt t="69218" x="6737350" y="2717800"/>
          <p14:tracePt t="69235" x="6661150" y="2730500"/>
          <p14:tracePt t="69251" x="6642100" y="2749550"/>
          <p14:tracePt t="69268" x="6635750" y="2914650"/>
          <p14:tracePt t="69285" x="6705600" y="3263900"/>
          <p14:tracePt t="69301" x="6915150" y="3581400"/>
          <p14:tracePt t="69318" x="7258050" y="3803650"/>
          <p14:tracePt t="69336" x="7505700" y="3854450"/>
          <p14:tracePt t="69351" x="7613650" y="3848100"/>
          <p14:tracePt t="69368" x="7753350" y="3778250"/>
          <p14:tracePt t="69385" x="7899400" y="3632200"/>
          <p14:tracePt t="69401" x="8051800" y="3448050"/>
          <p14:tracePt t="69418" x="8134350" y="3340100"/>
          <p14:tracePt t="69435" x="8185150" y="3117850"/>
          <p14:tracePt t="69451" x="8153400" y="2857500"/>
          <p14:tracePt t="69470" x="7969250" y="2609850"/>
          <p14:tracePt t="69485" x="7791450" y="2501900"/>
          <p14:tracePt t="69501" x="7537450" y="2444750"/>
          <p14:tracePt t="69518" x="7321550" y="2482850"/>
          <p14:tracePt t="69535" x="7143750" y="2590800"/>
          <p14:tracePt t="69551" x="7004050" y="2717800"/>
          <p14:tracePt t="69568" x="6953250" y="2787650"/>
          <p14:tracePt t="69585" x="6953250" y="2794000"/>
          <p14:tracePt t="70819" x="6953250" y="2876550"/>
          <p14:tracePt t="70835" x="6953250" y="3130550"/>
          <p14:tracePt t="70858" x="6965950" y="3594100"/>
          <p14:tracePt t="70868" x="6972300" y="3663950"/>
          <p14:tracePt t="70885" x="6985000" y="3695700"/>
          <p14:tracePt t="71448" x="6953250" y="3778250"/>
          <p14:tracePt t="71456" x="6908800" y="3854450"/>
          <p14:tracePt t="71468" x="6858000" y="3981450"/>
          <p14:tracePt t="71485" x="6800850" y="4108450"/>
          <p14:tracePt t="71503" x="6743700" y="4254500"/>
          <p14:tracePt t="71519" x="6718300" y="4324350"/>
          <p14:tracePt t="71545" x="6686550" y="4406900"/>
          <p14:tracePt t="71568" x="6654800" y="4540250"/>
          <p14:tracePt t="71588" x="6629400" y="4749800"/>
          <p14:tracePt t="71601" x="6616700" y="4933950"/>
          <p14:tracePt t="71618" x="6604000" y="5130800"/>
          <p14:tracePt t="71634" x="6604000" y="5194300"/>
          <p14:tracePt t="71652" x="6616700" y="5219700"/>
          <p14:tracePt t="71668" x="6616700" y="5226050"/>
          <p14:tracePt t="71685" x="6616700" y="5232400"/>
          <p14:tracePt t="71701" x="6616700" y="5238750"/>
          <p14:tracePt t="71718" x="6616700" y="5245100"/>
          <p14:tracePt t="71735" x="6616700" y="5264150"/>
          <p14:tracePt t="71751" x="6604000" y="5327650"/>
          <p14:tracePt t="71768" x="6591300" y="5378450"/>
          <p14:tracePt t="71785" x="6591300" y="5391150"/>
          <p14:tracePt t="71802" x="6591300" y="5397500"/>
          <p14:tracePt t="71818" x="6578600" y="5403850"/>
          <p14:tracePt t="71835" x="6578600" y="5416550"/>
          <p14:tracePt t="71851" x="6578600" y="5435600"/>
          <p14:tracePt t="71868" x="6578600" y="5441950"/>
          <p14:tracePt t="71885" x="6584950" y="5448300"/>
          <p14:tracePt t="71901" x="6584950" y="5454650"/>
          <p14:tracePt t="71954" x="6584950" y="5461000"/>
          <p14:tracePt t="71968" x="6584950" y="5473700"/>
          <p14:tracePt t="71984" x="6584950" y="5480050"/>
          <p14:tracePt t="72028" x="6591300" y="5480050"/>
          <p14:tracePt t="75696" x="6591300" y="5505450"/>
          <p14:tracePt t="75697" x="6591300" y="5530850"/>
          <p14:tracePt t="75718" x="6591300" y="5613400"/>
          <p14:tracePt t="75735" x="6591300" y="5657850"/>
          <p14:tracePt t="75752" x="6591300" y="5702300"/>
          <p14:tracePt t="75768" x="6591300" y="5746750"/>
          <p14:tracePt t="75785" x="6597650" y="5803900"/>
          <p14:tracePt t="75801" x="6597650" y="5842000"/>
          <p14:tracePt t="75818" x="6616700" y="5892800"/>
          <p14:tracePt t="75835" x="6629400" y="5924550"/>
          <p14:tracePt t="75852" x="6648450" y="5937250"/>
          <p14:tracePt t="75868" x="6654800" y="5956300"/>
          <p14:tracePt t="75885" x="6661150" y="5962650"/>
          <p14:tracePt t="75903" x="6673850" y="5975350"/>
          <p14:tracePt t="75919" x="6711950" y="6032500"/>
          <p14:tracePt t="75935" x="6743700" y="6102350"/>
          <p14:tracePt t="75951" x="6813550" y="6242050"/>
          <p14:tracePt t="75968" x="6858000" y="6311900"/>
          <p14:tracePt t="75985" x="6877050" y="6330950"/>
          <p14:tracePt t="76001" x="6883400" y="6330950"/>
          <p14:tracePt t="76018" x="6889750" y="6324600"/>
          <p14:tracePt t="76035" x="6896100" y="6318250"/>
          <p14:tracePt t="76051" x="6896100" y="6311900"/>
          <p14:tracePt t="76068" x="6902450" y="6311900"/>
          <p14:tracePt t="76085" x="6965950" y="6311900"/>
          <p14:tracePt t="76089" x="7016750" y="6311900"/>
          <p14:tracePt t="76101" x="7080250" y="6318250"/>
          <p14:tracePt t="76118" x="7162800" y="6343650"/>
          <p14:tracePt t="76135" x="7207250" y="6350000"/>
          <p14:tracePt t="76151" x="7219950" y="6350000"/>
          <p14:tracePt t="76168" x="7226300" y="6356350"/>
          <p14:tracePt t="76201" x="7226300" y="6369050"/>
          <p14:tracePt t="76218" x="7226300" y="6375400"/>
          <p14:tracePt t="76235" x="7226300" y="6394450"/>
          <p14:tracePt t="76301" x="7226300" y="6381750"/>
          <p14:tracePt t="76335" x="7226300" y="6375400"/>
          <p14:tracePt t="76351" x="7219950" y="6369050"/>
          <p14:tracePt t="76368" x="7213600" y="6369050"/>
          <p14:tracePt t="76385" x="7207250" y="6362700"/>
          <p14:tracePt t="76401" x="7200900" y="6356350"/>
          <p14:tracePt t="76418" x="7169150" y="6343650"/>
          <p14:tracePt t="76434" x="7099300" y="6324600"/>
          <p14:tracePt t="76452" x="7010400" y="6299200"/>
          <p14:tracePt t="76469" x="6813550" y="6248400"/>
          <p14:tracePt t="76485" x="6616700" y="6229350"/>
          <p14:tracePt t="76502" x="6489700" y="6223000"/>
          <p14:tracePt t="76519" x="6451600" y="6229350"/>
          <p14:tracePt t="76535" x="6438900" y="6242050"/>
          <p14:tracePt t="76551" x="6432550" y="6273800"/>
          <p14:tracePt t="76568" x="6426200" y="6381750"/>
          <p14:tracePt t="76585" x="6426200" y="6502400"/>
          <p14:tracePt t="76601" x="6426200" y="6565900"/>
          <p14:tracePt t="76618" x="6457950" y="6604000"/>
          <p14:tracePt t="76635" x="6496050" y="6635750"/>
          <p14:tracePt t="76651" x="6597650" y="6680200"/>
          <p14:tracePt t="76668" x="6737350" y="6692900"/>
          <p14:tracePt t="76685" x="7016750" y="6699250"/>
          <p14:tracePt t="76701" x="7239000" y="6699250"/>
          <p14:tracePt t="76718" x="7423150" y="6673850"/>
          <p14:tracePt t="76735" x="7499350" y="6654800"/>
          <p14:tracePt t="76751" x="7543800" y="6642100"/>
          <p14:tracePt t="76768" x="7556500" y="6635750"/>
          <p14:tracePt t="76785" x="7556500" y="6629400"/>
          <p14:tracePt t="76801" x="7543800" y="6629400"/>
          <p14:tracePt t="76835" x="7531100" y="6629400"/>
          <p14:tracePt t="76872" x="7531100" y="6623050"/>
          <p14:tracePt t="76885" x="7537450" y="6610350"/>
          <p14:tracePt t="76901" x="7543800" y="6604000"/>
          <p14:tracePt t="76918" x="7556500" y="6604000"/>
          <p14:tracePt t="76935" x="7562850" y="6604000"/>
          <p14:tracePt t="76968" x="7569200" y="6604000"/>
          <p14:tracePt t="76986" x="7575550" y="6604000"/>
          <p14:tracePt t="77030" x="7581900" y="6604000"/>
          <p14:tracePt t="77052" x="7588250" y="6597650"/>
          <p14:tracePt t="77922" x="7512050" y="6546850"/>
          <p14:tracePt t="77935" x="7404100" y="6426200"/>
          <p14:tracePt t="77952" x="7232650" y="6184900"/>
          <p14:tracePt t="77968" x="7067550" y="5930900"/>
          <p14:tracePt t="77986" x="6940550" y="5727700"/>
          <p14:tracePt t="78002" x="6889750" y="5632450"/>
          <p14:tracePt t="78018" x="6877050" y="5613400"/>
          <p14:tracePt t="78036" x="6889750" y="5607050"/>
          <p14:tracePt t="78052" x="6896100" y="5600700"/>
          <p14:tracePt t="78069" x="6915150" y="5568950"/>
          <p14:tracePt t="78085" x="7010400" y="5403850"/>
          <p14:tracePt t="78088" x="7042150" y="5327650"/>
          <p14:tracePt t="78101" x="7112000" y="5175250"/>
          <p14:tracePt t="78118" x="7213600" y="4978400"/>
          <p14:tracePt t="78136" x="7321550" y="4819650"/>
          <p14:tracePt t="78151" x="7366000" y="4762500"/>
          <p14:tracePt t="78168" x="7397750" y="4749800"/>
          <p14:tracePt t="78186" x="7473950" y="4705350"/>
          <p14:tracePt t="78201" x="7537450" y="4673600"/>
          <p14:tracePt t="78218" x="7626350" y="4641850"/>
          <p14:tracePt t="78235" x="7702550" y="4622800"/>
          <p14:tracePt t="78251" x="7810500" y="4572000"/>
          <p14:tracePt t="78268" x="7899400" y="4546600"/>
          <p14:tracePt t="78285" x="7981950" y="4533900"/>
          <p14:tracePt t="78302" x="8096250" y="4521200"/>
          <p14:tracePt t="78318" x="8178800" y="4521200"/>
          <p14:tracePt t="78337" x="8248650" y="4527550"/>
          <p14:tracePt t="78353" x="8274050" y="4527550"/>
          <p14:tracePt t="78368" x="8293100" y="4527550"/>
          <p14:tracePt t="78385" x="8312150" y="4521200"/>
          <p14:tracePt t="78401" x="8337550" y="4521200"/>
          <p14:tracePt t="78418" x="8337550" y="4533900"/>
          <p14:tracePt t="78435" x="8337550" y="4546600"/>
          <p14:tracePt t="78451" x="8337550" y="4559300"/>
          <p14:tracePt t="78468" x="8331200" y="4578350"/>
          <p14:tracePt t="78485" x="8324850" y="4591050"/>
          <p14:tracePt t="78501" x="8324850" y="4603750"/>
          <p14:tracePt t="78519" x="8324850" y="4635500"/>
          <p14:tracePt t="78535" x="8324850" y="4641850"/>
          <p14:tracePt t="78953" x="8350250" y="4654550"/>
          <p14:tracePt t="78968" x="8413750" y="4679950"/>
          <p14:tracePt t="78985" x="8477250" y="4724400"/>
          <p14:tracePt t="79002" x="8559800" y="4762500"/>
          <p14:tracePt t="79018" x="8636000" y="4800600"/>
          <p14:tracePt t="79035" x="8680450" y="4845050"/>
          <p14:tracePt t="79053" x="8724900" y="4883150"/>
          <p14:tracePt t="79069" x="8750300" y="4908550"/>
          <p14:tracePt t="79085" x="8763000" y="4914900"/>
          <p14:tracePt t="79101" x="8775700" y="4933950"/>
          <p14:tracePt t="79118" x="8782050" y="4953000"/>
          <p14:tracePt t="79135" x="8794750" y="4978400"/>
          <p14:tracePt t="79152" x="8807450" y="5029200"/>
          <p14:tracePt t="79168" x="8839200" y="5092700"/>
          <p14:tracePt t="79185" x="8851900" y="5143500"/>
          <p14:tracePt t="79201" x="8864600" y="5168900"/>
          <p14:tracePt t="79218" x="8870950" y="5194300"/>
          <p14:tracePt t="79235" x="8870950" y="5213350"/>
          <p14:tracePt t="79268" x="8870950" y="5226050"/>
          <p14:tracePt t="79285" x="8883650" y="5245100"/>
          <p14:tracePt t="79302" x="8909050" y="5321300"/>
          <p14:tracePt t="79319" x="8921750" y="5378450"/>
          <p14:tracePt t="79335" x="8947150" y="5410200"/>
          <p14:tracePt t="79352" x="8959850" y="5441950"/>
          <p14:tracePt t="79368" x="8972550" y="5461000"/>
          <p14:tracePt t="79385" x="8978900" y="5467350"/>
          <p14:tracePt t="79401" x="8991600" y="5473700"/>
          <p14:tracePt t="79419" x="8991600" y="5480050"/>
          <p14:tracePt t="79436" x="9010650" y="5518150"/>
          <p14:tracePt t="79451" x="9023350" y="5549900"/>
          <p14:tracePt t="79468" x="9042400" y="5581650"/>
          <p14:tracePt t="87552" x="9042400" y="5588000"/>
          <p14:tracePt t="87568" x="9036050" y="5594350"/>
          <p14:tracePt t="87586" x="9023350" y="5594350"/>
          <p14:tracePt t="87619" x="9017000" y="5594350"/>
          <p14:tracePt t="87635" x="9010650" y="5594350"/>
          <p14:tracePt t="87692" x="9010650" y="5600700"/>
          <p14:tracePt t="87704" x="9004300" y="5600700"/>
          <p14:tracePt t="87719" x="8997950" y="5607050"/>
          <p14:tracePt t="87737" x="8997950" y="5613400"/>
          <p14:tracePt t="87752" x="8991600" y="5613400"/>
          <p14:tracePt t="87816" x="8985250" y="5613400"/>
          <p14:tracePt t="87860" x="8985250" y="5619750"/>
          <p14:tracePt t="87889" x="8985250" y="5632450"/>
          <p14:tracePt t="95773" x="8667750" y="5581650"/>
          <p14:tracePt t="95785" x="7867650" y="5410200"/>
          <p14:tracePt t="95803" x="6159500" y="4819650"/>
          <p14:tracePt t="95819" x="4159250" y="4000500"/>
          <p14:tracePt t="95836" x="2514600" y="3371850"/>
          <p14:tracePt t="95852" x="1511300" y="3009900"/>
          <p14:tracePt t="95868" x="558800" y="2578100"/>
          <p14:tracePt t="95886" x="266700" y="2311400"/>
          <p14:tracePt t="95901" x="234950" y="2190750"/>
          <p14:tracePt t="95919" x="234950" y="2178050"/>
          <p14:tracePt t="96119" x="127000" y="2108200"/>
          <p14:tracePt t="96135" x="0" y="1911350"/>
          <p14:tracePt t="96151" x="0" y="1600200"/>
          <p14:tracePt t="96169" x="0" y="1244600"/>
          <p14:tracePt t="96186" x="0" y="825500"/>
          <p14:tracePt t="96202" x="12700" y="635000"/>
          <p14:tracePt t="96218" x="44450" y="476250"/>
          <p14:tracePt t="96235" x="88900" y="400050"/>
          <p14:tracePt t="96253" x="152400" y="330200"/>
          <p14:tracePt t="97709" x="5600700" y="3752850"/>
          <p14:tracePt t="97727" x="4356100" y="3346450"/>
          <p14:tracePt t="97743" x="3397250" y="2857500"/>
          <p14:tracePt t="97760" x="2038350" y="1905000"/>
          <p14:tracePt t="97765" x="1466850" y="1422400"/>
          <p14:tracePt t="97777" x="996950" y="939800"/>
          <p14:tracePt t="97793" x="273050" y="10795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885" y="149691"/>
            <a:ext cx="11416937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Pointilistic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nature </a:t>
            </a:r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of Single-Molecule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L</a:t>
            </a:r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ocalization </a:t>
            </a:r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Microscopy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466"/>
          <a:stretch/>
        </p:blipFill>
        <p:spPr>
          <a:xfrm>
            <a:off x="6357257" y="2410430"/>
            <a:ext cx="5190308" cy="27682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80"/>
          <a:stretch/>
        </p:blipFill>
        <p:spPr>
          <a:xfrm>
            <a:off x="650371" y="2493353"/>
            <a:ext cx="5371605" cy="2602411"/>
          </a:xfrm>
          <a:prstGeom prst="rect">
            <a:avLst/>
          </a:prstGeom>
        </p:spPr>
      </p:pic>
      <p:sp>
        <p:nvSpPr>
          <p:cNvPr id="12" name="Adapted from Manley et al., 2010"/>
          <p:cNvSpPr txBox="1"/>
          <p:nvPr/>
        </p:nvSpPr>
        <p:spPr>
          <a:xfrm>
            <a:off x="8332807" y="6456786"/>
            <a:ext cx="37535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400" dirty="0"/>
              <a:t>Adapted from </a:t>
            </a:r>
            <a:r>
              <a:rPr lang="en-US" sz="1400" dirty="0" err="1" smtClean="0"/>
              <a:t>Hoboth</a:t>
            </a:r>
            <a:r>
              <a:rPr sz="1400" dirty="0" smtClean="0"/>
              <a:t> </a:t>
            </a:r>
            <a:r>
              <a:rPr sz="1400" dirty="0"/>
              <a:t>et al., </a:t>
            </a:r>
            <a:r>
              <a:rPr lang="en-US" sz="1400" i="1" dirty="0" err="1" smtClean="0"/>
              <a:t>Int</a:t>
            </a:r>
            <a:r>
              <a:rPr lang="en-US" sz="1400" i="1" dirty="0" smtClean="0"/>
              <a:t> J </a:t>
            </a:r>
            <a:r>
              <a:rPr lang="en-US" sz="1400" i="1" dirty="0" err="1" smtClean="0"/>
              <a:t>Mol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Sci</a:t>
            </a:r>
            <a:r>
              <a:rPr lang="en-US" sz="1400" i="1" dirty="0" smtClean="0"/>
              <a:t> </a:t>
            </a:r>
            <a:r>
              <a:rPr sz="1400" b="1" dirty="0" smtClean="0"/>
              <a:t>20</a:t>
            </a:r>
            <a:r>
              <a:rPr lang="en-US" sz="1400" b="1" dirty="0" smtClean="0"/>
              <a:t>21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3811826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192"/>
    </mc:Choice>
    <mc:Fallback xmlns="">
      <p:transition spd="slow" advTm="100192"/>
    </mc:Fallback>
  </mc:AlternateContent>
  <p:timing>
    <p:tnLst>
      <p:par>
        <p:cTn id="1" dur="indefinite" restart="never" nodeType="tmRoot"/>
      </p:par>
    </p:tnLst>
  </p:timing>
  <p:extLst mod="1">
    <p:ext uri="{3A86A75C-4F4B-4683-9AE1-C65F6400EC91}">
      <p14:laserTraceLst xmlns:p14="http://schemas.microsoft.com/office/powerpoint/2010/main">
        <p14:tracePtLst>
          <p14:tracePt t="5946" x="1003300" y="5219700"/>
          <p14:tracePt t="9768" x="1022350" y="5207000"/>
          <p14:tracePt t="9784" x="1098550" y="5137150"/>
          <p14:tracePt t="9801" x="1225550" y="5016500"/>
          <p14:tracePt t="9818" x="1339850" y="4914900"/>
          <p14:tracePt t="9835" x="1416050" y="4819650"/>
          <p14:tracePt t="9852" x="1454150" y="4781550"/>
          <p14:tracePt t="9868" x="1485900" y="4762500"/>
          <p14:tracePt t="9902" x="1485900" y="4756150"/>
          <p14:tracePt t="9918" x="1485900" y="4743450"/>
          <p14:tracePt t="9935" x="1504950" y="4699000"/>
          <p14:tracePt t="9951" x="1530350" y="4622800"/>
          <p14:tracePt t="9968" x="1562100" y="4533900"/>
          <p14:tracePt t="9986" x="1593850" y="4495800"/>
          <p14:tracePt t="10002" x="1625600" y="4445000"/>
          <p14:tracePt t="10018" x="1651000" y="4413250"/>
          <p14:tracePt t="10035" x="1663700" y="4387850"/>
          <p14:tracePt t="10051" x="1682750" y="4356100"/>
          <p14:tracePt t="10068" x="1708150" y="4324350"/>
          <p14:tracePt t="10073" x="1720850" y="4298950"/>
          <p14:tracePt t="10084" x="1752600" y="4279900"/>
          <p14:tracePt t="10102" x="1778000" y="4248150"/>
          <p14:tracePt t="10118" x="1803400" y="4229100"/>
          <p14:tracePt t="10134" x="1816100" y="4216400"/>
          <p14:tracePt t="10172" x="1816100" y="4210050"/>
          <p14:tracePt t="10208" x="1816100" y="4203700"/>
          <p14:tracePt t="10278" x="1816100" y="4197350"/>
          <p14:tracePt t="10303" x="1816100" y="4191000"/>
          <p14:tracePt t="10334" x="1841500" y="4165600"/>
          <p14:tracePt t="10351" x="1854200" y="4159250"/>
          <p14:tracePt t="10367" x="1854200" y="4152900"/>
          <p14:tracePt t="10384" x="1854200" y="4146550"/>
          <p14:tracePt t="10452" x="1847850" y="4140200"/>
          <p14:tracePt t="10468" x="1835150" y="4140200"/>
          <p14:tracePt t="10484" x="1822450" y="4140200"/>
          <p14:tracePt t="10501" x="1803400" y="4140200"/>
          <p14:tracePt t="10518" x="1784350" y="4140200"/>
          <p14:tracePt t="10534" x="1778000" y="4140200"/>
          <p14:tracePt t="10552" x="1765300" y="4140200"/>
          <p14:tracePt t="10568" x="1758950" y="4146550"/>
          <p14:tracePt t="10601" x="1752600" y="4152900"/>
          <p14:tracePt t="10618" x="1739900" y="4159250"/>
          <p14:tracePt t="10634" x="1720850" y="4191000"/>
          <p14:tracePt t="10651" x="1701800" y="4216400"/>
          <p14:tracePt t="10668" x="1663700" y="4298950"/>
          <p14:tracePt t="10684" x="1631950" y="4368800"/>
          <p14:tracePt t="10704" x="1625600" y="4425950"/>
          <p14:tracePt t="10719" x="1625600" y="4432300"/>
          <p14:tracePt t="10734" x="1625600" y="4438650"/>
          <p14:tracePt t="10773" x="1638300" y="4438650"/>
          <p14:tracePt t="10784" x="1663700" y="4438650"/>
          <p14:tracePt t="10801" x="1752600" y="4419600"/>
          <p14:tracePt t="10819" x="1898650" y="4387850"/>
          <p14:tracePt t="10836" x="2000250" y="4362450"/>
          <p14:tracePt t="10854" x="2108200" y="4324350"/>
          <p14:tracePt t="10867" x="2139950" y="4311650"/>
          <p14:tracePt t="10884" x="2178050" y="4298950"/>
          <p14:tracePt t="10901" x="2203450" y="4286250"/>
          <p14:tracePt t="10917" x="2209800" y="4267200"/>
          <p14:tracePt t="10934" x="2209800" y="4254500"/>
          <p14:tracePt t="10951" x="2209800" y="4248150"/>
          <p14:tracePt t="10967" x="2209800" y="4184650"/>
          <p14:tracePt t="10985" x="2165350" y="4038600"/>
          <p14:tracePt t="11001" x="2139950" y="3975100"/>
          <p14:tracePt t="11018" x="2108200" y="3937000"/>
          <p14:tracePt t="11034" x="2095500" y="3924300"/>
          <p14:tracePt t="11051" x="2082800" y="3911600"/>
          <p14:tracePt t="11068" x="2038350" y="3911600"/>
          <p14:tracePt t="11084" x="1987550" y="3924300"/>
          <p14:tracePt t="11101" x="1924050" y="3956050"/>
          <p14:tracePt t="11118" x="1809750" y="4006850"/>
          <p14:tracePt t="11134" x="1746250" y="4044950"/>
          <p14:tracePt t="11151" x="1689100" y="4064000"/>
          <p14:tracePt t="11168" x="1676400" y="4064000"/>
          <p14:tracePt t="11228" x="1682750" y="4070350"/>
          <p14:tracePt t="11251" x="1682750" y="4076700"/>
          <p14:tracePt t="11268" x="1682750" y="4095750"/>
          <p14:tracePt t="11284" x="1682750" y="4102100"/>
          <p14:tracePt t="11301" x="1682750" y="4114800"/>
          <p14:tracePt t="11318" x="1682750" y="4121150"/>
          <p14:tracePt t="11334" x="1682750" y="4127500"/>
          <p14:tracePt t="11351" x="1682750" y="4140200"/>
          <p14:tracePt t="11368" x="1657350" y="4165600"/>
          <p14:tracePt t="11386" x="1644650" y="4184650"/>
          <p14:tracePt t="11402" x="1638300" y="4191000"/>
          <p14:tracePt t="11435" x="1631950" y="4197350"/>
          <p14:tracePt t="11500" x="1638300" y="4197350"/>
          <p14:tracePt t="11518" x="1663700" y="4203700"/>
          <p14:tracePt t="11534" x="1695450" y="4216400"/>
          <p14:tracePt t="11551" x="1803400" y="4260850"/>
          <p14:tracePt t="11568" x="1949450" y="4311650"/>
          <p14:tracePt t="11584" x="2082800" y="4349750"/>
          <p14:tracePt t="11601" x="2152650" y="4362450"/>
          <p14:tracePt t="11618" x="2184400" y="4362450"/>
          <p14:tracePt t="11634" x="2190750" y="4349750"/>
          <p14:tracePt t="11652" x="2197100" y="4343400"/>
          <p14:tracePt t="11667" x="2197100" y="4337050"/>
          <p14:tracePt t="11684" x="2197100" y="4318000"/>
          <p14:tracePt t="11701" x="2190750" y="4305300"/>
          <p14:tracePt t="11718" x="2178050" y="4298950"/>
          <p14:tracePt t="11734" x="2171700" y="4279900"/>
          <p14:tracePt t="11751" x="2165350" y="4267200"/>
          <p14:tracePt t="11768" x="2159000" y="4267200"/>
          <p14:tracePt t="11785" x="2159000" y="4260850"/>
          <p14:tracePt t="12957" x="2159000" y="4254500"/>
          <p14:tracePt t="12967" x="2146300" y="4248150"/>
          <p14:tracePt t="12984" x="2146300" y="4241800"/>
          <p14:tracePt t="13001" x="2133600" y="4235450"/>
          <p14:tracePt t="13018" x="2127250" y="4235450"/>
          <p14:tracePt t="13035" x="2095500" y="4235450"/>
          <p14:tracePt t="13052" x="2038350" y="4235450"/>
          <p14:tracePt t="13057" x="1993900" y="4235450"/>
          <p14:tracePt t="13068" x="1936750" y="4235450"/>
          <p14:tracePt t="13084" x="1835150" y="4248150"/>
          <p14:tracePt t="13101" x="1771650" y="4260850"/>
          <p14:tracePt t="13118" x="1746250" y="4260850"/>
          <p14:tracePt t="13196" x="1746250" y="4267200"/>
          <p14:tracePt t="13214" x="1746250" y="4273550"/>
          <p14:tracePt t="13267" x="1752600" y="4273550"/>
          <p14:tracePt t="13285" x="1758950" y="4273550"/>
          <p14:tracePt t="13318" x="1758950" y="4267200"/>
          <p14:tracePt t="13334" x="1765300" y="4254500"/>
          <p14:tracePt t="13351" x="1778000" y="4235450"/>
          <p14:tracePt t="13368" x="1809750" y="4203700"/>
          <p14:tracePt t="13384" x="1841500" y="4191000"/>
          <p14:tracePt t="13401" x="1879600" y="4165600"/>
          <p14:tracePt t="13418" x="1898650" y="4152900"/>
          <p14:tracePt t="13436" x="1930400" y="4127500"/>
          <p14:tracePt t="13451" x="1955800" y="4108450"/>
          <p14:tracePt t="13471" x="1974850" y="4095750"/>
          <p14:tracePt t="13485" x="1981200" y="4083050"/>
          <p14:tracePt t="13501" x="1987550" y="4070350"/>
          <p14:tracePt t="13534" x="1987550" y="4064000"/>
          <p14:tracePt t="13567" x="1987550" y="4057650"/>
          <p14:tracePt t="13584" x="1981200" y="4057650"/>
          <p14:tracePt t="13878" x="1981200" y="3987800"/>
          <p14:tracePt t="13884" x="1981200" y="3968750"/>
          <p14:tracePt t="13901" x="1987550" y="3676650"/>
          <p14:tracePt t="13918" x="1993900" y="3505200"/>
          <p14:tracePt t="13935" x="2006600" y="3352800"/>
          <p14:tracePt t="13952" x="2019300" y="3200400"/>
          <p14:tracePt t="13968" x="2019300" y="3092450"/>
          <p14:tracePt t="13985" x="2019300" y="3003550"/>
          <p14:tracePt t="14001" x="2019300" y="2901950"/>
          <p14:tracePt t="14018" x="2006600" y="2800350"/>
          <p14:tracePt t="14035" x="1987550" y="2730500"/>
          <p14:tracePt t="14052" x="1955800" y="2590800"/>
          <p14:tracePt t="14057" x="1930400" y="2527300"/>
          <p14:tracePt t="14068" x="1905000" y="2463800"/>
          <p14:tracePt t="14084" x="1885950" y="2387600"/>
          <p14:tracePt t="14101" x="1885950" y="2368550"/>
          <p14:tracePt t="14134" x="1885950" y="2362200"/>
          <p14:tracePt t="14151" x="1885950" y="2349500"/>
          <p14:tracePt t="14168" x="1885950" y="2222500"/>
          <p14:tracePt t="14184" x="1898650" y="2101850"/>
          <p14:tracePt t="14201" x="1898650" y="2006600"/>
          <p14:tracePt t="14218" x="1905000" y="1981200"/>
          <p14:tracePt t="14234" x="1917700" y="1949450"/>
          <p14:tracePt t="14251" x="1943100" y="1898650"/>
          <p14:tracePt t="14268" x="1949450" y="1879600"/>
          <p14:tracePt t="14372" x="1949450" y="1885950"/>
          <p14:tracePt t="14398" x="1955800" y="1885950"/>
          <p14:tracePt t="14434" x="1955800" y="1892300"/>
          <p14:tracePt t="14470" x="1962150" y="1898650"/>
          <p14:tracePt t="14521" x="1962150" y="1905000"/>
          <p14:tracePt t="14565" x="1962150" y="1911350"/>
          <p14:tracePt t="14584" x="1962150" y="1917700"/>
          <p14:tracePt t="14601" x="1968500" y="1917700"/>
          <p14:tracePt t="14635" x="1968500" y="1930400"/>
          <p14:tracePt t="14652" x="1968500" y="1936750"/>
          <p14:tracePt t="15239" x="2019300" y="1936750"/>
          <p14:tracePt t="15251" x="2146300" y="1917700"/>
          <p14:tracePt t="15270" x="2286000" y="1892300"/>
          <p14:tracePt t="15285" x="2362200" y="1860550"/>
          <p14:tracePt t="15302" x="2425700" y="1841500"/>
          <p14:tracePt t="15318" x="2438400" y="1841500"/>
          <p14:tracePt t="15335" x="2444750" y="1841500"/>
          <p14:tracePt t="15368" x="2444750" y="1847850"/>
          <p14:tracePt t="15385" x="2444750" y="1854200"/>
          <p14:tracePt t="15402" x="2451100" y="1860550"/>
          <p14:tracePt t="15452" x="2444750" y="1860550"/>
          <p14:tracePt t="15468" x="2444750" y="1854200"/>
          <p14:tracePt t="15484" x="2438400" y="1854200"/>
          <p14:tracePt t="17161" x="2438400" y="1860550"/>
          <p14:tracePt t="17175" x="2438400" y="1866900"/>
          <p14:tracePt t="17185" x="2438400" y="1873250"/>
          <p14:tracePt t="17201" x="2438400" y="1911350"/>
          <p14:tracePt t="17218" x="2438400" y="1962150"/>
          <p14:tracePt t="17236" x="2438400" y="2019300"/>
          <p14:tracePt t="17251" x="2438400" y="2051050"/>
          <p14:tracePt t="17270" x="2438400" y="2063750"/>
          <p14:tracePt t="17285" x="2438400" y="2070100"/>
          <p14:tracePt t="17301" x="2438400" y="2076450"/>
          <p14:tracePt t="17318" x="2438400" y="2082800"/>
          <p14:tracePt t="17335" x="2438400" y="2139950"/>
          <p14:tracePt t="17351" x="2419350" y="2317750"/>
          <p14:tracePt t="17367" x="2419350" y="2419350"/>
          <p14:tracePt t="17384" x="2419350" y="2476500"/>
          <p14:tracePt t="17401" x="2419350" y="2489200"/>
          <p14:tracePt t="17468" x="2419350" y="2495550"/>
          <p14:tracePt t="17536" x="2419350" y="2501900"/>
          <p14:tracePt t="17589" x="2419350" y="2508250"/>
          <p14:tracePt t="17591" x="2419350" y="2514600"/>
          <p14:tracePt t="17601" x="2419350" y="2546350"/>
          <p14:tracePt t="17618" x="2413000" y="2641600"/>
          <p14:tracePt t="17635" x="2413000" y="2698750"/>
          <p14:tracePt t="17651" x="2413000" y="2730500"/>
          <p14:tracePt t="17667" x="2413000" y="2743200"/>
          <p14:tracePt t="17684" x="2413000" y="2755900"/>
          <p14:tracePt t="17701" x="2413000" y="2781300"/>
          <p14:tracePt t="17717" x="2413000" y="2838450"/>
          <p14:tracePt t="17735" x="2413000" y="2933700"/>
          <p14:tracePt t="17751" x="2413000" y="3048000"/>
          <p14:tracePt t="17768" x="2406650" y="3136900"/>
          <p14:tracePt t="17785" x="2406650" y="3194050"/>
          <p14:tracePt t="17801" x="2406650" y="3219450"/>
          <p14:tracePt t="17818" x="2400300" y="3244850"/>
          <p14:tracePt t="17834" x="2400300" y="3282950"/>
          <p14:tracePt t="17851" x="2400300" y="3422650"/>
          <p14:tracePt t="17868" x="2400300" y="3594100"/>
          <p14:tracePt t="17884" x="2413000" y="3727450"/>
          <p14:tracePt t="17901" x="2425700" y="3810000"/>
          <p14:tracePt t="17918" x="2425700" y="3841750"/>
          <p14:tracePt t="17934" x="2425700" y="3848100"/>
          <p14:tracePt t="17951" x="2425700" y="3854450"/>
          <p14:tracePt t="17991" x="2432050" y="3873500"/>
          <p14:tracePt t="18018" x="2432050" y="4044950"/>
          <p14:tracePt t="18034" x="2438400" y="4121150"/>
          <p14:tracePt t="18051" x="2438400" y="4140200"/>
          <p14:tracePt t="18067" x="2438400" y="4146550"/>
          <p14:tracePt t="18084" x="2438400" y="4152900"/>
          <p14:tracePt t="18118" x="2438400" y="4165600"/>
          <p14:tracePt t="18134" x="2444750" y="4171950"/>
          <p14:tracePt t="18151" x="2451100" y="4171950"/>
          <p14:tracePt t="18184" x="2451100" y="4152900"/>
          <p14:tracePt t="18201" x="2451100" y="4146550"/>
          <p14:tracePt t="18218" x="2451100" y="4140200"/>
          <p14:tracePt t="18234" x="2451100" y="4133850"/>
          <p14:tracePt t="18294" x="2451100" y="4127500"/>
          <p14:tracePt t="18338" x="2451100" y="4114800"/>
          <p14:tracePt t="18375" x="2451100" y="4108450"/>
          <p14:tracePt t="18392" x="2451100" y="4102100"/>
          <p14:tracePt t="18421" x="2451100" y="4095750"/>
          <p14:tracePt t="18468" x="2451100" y="4089400"/>
          <p14:tracePt t="18518" x="2444750" y="4089400"/>
          <p14:tracePt t="20460" x="2438400" y="3924300"/>
          <p14:tracePt t="20468" x="2432050" y="3683000"/>
          <p14:tracePt t="20485" x="2425700" y="3162300"/>
          <p14:tracePt t="20503" x="2413000" y="2743200"/>
          <p14:tracePt t="20517" x="2400300" y="2336800"/>
          <p14:tracePt t="20535" x="2381250" y="1987550"/>
          <p14:tracePt t="20551" x="2368550" y="1803400"/>
          <p14:tracePt t="20568" x="2362200" y="1695450"/>
          <p14:tracePt t="20585" x="2362200" y="1682750"/>
          <p14:tracePt t="20651" x="2355850" y="1682750"/>
          <p14:tracePt t="20668" x="2355850" y="1695450"/>
          <p14:tracePt t="20685" x="2355850" y="1708150"/>
          <p14:tracePt t="20701" x="2355850" y="1727200"/>
          <p14:tracePt t="20734" x="2355850" y="1733550"/>
          <p14:tracePt t="20751" x="2362200" y="1733550"/>
          <p14:tracePt t="20770" x="2362200" y="1727200"/>
          <p14:tracePt t="20784" x="2368550" y="1720850"/>
          <p14:tracePt t="20818" x="2374900" y="1727200"/>
          <p14:tracePt t="20834" x="2381250" y="1739900"/>
          <p14:tracePt t="20852" x="2387600" y="1758950"/>
          <p14:tracePt t="20867" x="2393950" y="1758950"/>
          <p14:tracePt t="20885" x="2393950" y="1778000"/>
          <p14:tracePt t="20901" x="2406650" y="1778000"/>
          <p14:tracePt t="20917" x="2406650" y="1784350"/>
          <p14:tracePt t="20934" x="2419350" y="1790700"/>
          <p14:tracePt t="20951" x="2425700" y="1797050"/>
          <p14:tracePt t="20968" x="2438400" y="1809750"/>
          <p14:tracePt t="20984" x="2451100" y="1809750"/>
          <p14:tracePt t="21002" x="2457450" y="1816100"/>
          <p14:tracePt t="21018" x="2463800" y="1816100"/>
          <p14:tracePt t="21429" x="2476500" y="1841500"/>
          <p14:tracePt t="21451" x="2546350" y="1905000"/>
          <p14:tracePt t="21468" x="2597150" y="1955800"/>
          <p14:tracePt t="21485" x="2667000" y="2006600"/>
          <p14:tracePt t="21505" x="2711450" y="2032000"/>
          <p14:tracePt t="21518" x="2730500" y="2051050"/>
          <p14:tracePt t="21535" x="2762250" y="2057400"/>
          <p14:tracePt t="21552" x="2781300" y="2076450"/>
          <p14:tracePt t="21567" x="2806700" y="2101850"/>
          <p14:tracePt t="21585" x="2857500" y="2127250"/>
          <p14:tracePt t="21601" x="2914650" y="2165350"/>
          <p14:tracePt t="21618" x="2965450" y="2190750"/>
          <p14:tracePt t="21635" x="3003550" y="2216150"/>
          <p14:tracePt t="21652" x="3022600" y="2216150"/>
          <p14:tracePt t="21669" x="3028950" y="2216150"/>
          <p14:tracePt t="21703" x="3035300" y="2216150"/>
          <p14:tracePt t="22039" x="3086100" y="2216150"/>
          <p14:tracePt t="22051" x="3149600" y="2216150"/>
          <p14:tracePt t="22068" x="3251200" y="2216150"/>
          <p14:tracePt t="22072" x="3263900" y="2216150"/>
          <p14:tracePt t="22085" x="3365500" y="2228850"/>
          <p14:tracePt t="22102" x="3429000" y="2235200"/>
          <p14:tracePt t="22121" x="3479800" y="2241550"/>
          <p14:tracePt t="22135" x="3517900" y="2247900"/>
          <p14:tracePt t="22151" x="3562350" y="2266950"/>
          <p14:tracePt t="22168" x="3606800" y="2279650"/>
          <p14:tracePt t="22184" x="3651250" y="2286000"/>
          <p14:tracePt t="22201" x="3702050" y="2292350"/>
          <p14:tracePt t="22218" x="3759200" y="2298700"/>
          <p14:tracePt t="22234" x="3784600" y="2298700"/>
          <p14:tracePt t="22251" x="3829050" y="2298700"/>
          <p14:tracePt t="22268" x="3860800" y="2305050"/>
          <p14:tracePt t="22285" x="3892550" y="2305050"/>
          <p14:tracePt t="22301" x="3924300" y="2305050"/>
          <p14:tracePt t="22318" x="3949700" y="2305050"/>
          <p14:tracePt t="22336" x="3987800" y="2305050"/>
          <p14:tracePt t="22352" x="4006850" y="2305050"/>
          <p14:tracePt t="22367" x="4019550" y="2305050"/>
          <p14:tracePt t="22384" x="4025900" y="2317750"/>
          <p14:tracePt t="22418" x="4025900" y="2305050"/>
          <p14:tracePt t="24322" x="4032250" y="2311400"/>
          <p14:tracePt t="24334" x="4070350" y="2343150"/>
          <p14:tracePt t="24352" x="4152900" y="2425700"/>
          <p14:tracePt t="24368" x="4184650" y="2495550"/>
          <p14:tracePt t="24385" x="4210050" y="2514600"/>
          <p14:tracePt t="24401" x="4216400" y="2527300"/>
          <p14:tracePt t="24434" x="4210050" y="2527300"/>
          <p14:tracePt t="24451" x="4203700" y="2527300"/>
          <p14:tracePt t="24468" x="4197350" y="2540000"/>
          <p14:tracePt t="24484" x="4197350" y="2552700"/>
          <p14:tracePt t="24502" x="4184650" y="2616200"/>
          <p14:tracePt t="24518" x="4184650" y="2673350"/>
          <p14:tracePt t="24534" x="4184650" y="2686050"/>
          <p14:tracePt t="24551" x="4178300" y="2698750"/>
          <p14:tracePt t="24568" x="4171950" y="2698750"/>
          <p14:tracePt t="24601" x="4152900" y="2698750"/>
          <p14:tracePt t="24618" x="4146550" y="2698750"/>
          <p14:tracePt t="24634" x="4083050" y="2794000"/>
          <p14:tracePt t="24652" x="3994150" y="2927350"/>
          <p14:tracePt t="24669" x="3962400" y="2959100"/>
          <p14:tracePt t="24685" x="3956050" y="2971800"/>
          <p14:tracePt t="24701" x="3943350" y="2971800"/>
          <p14:tracePt t="24718" x="3937000" y="2984500"/>
          <p14:tracePt t="24734" x="3892550" y="3079750"/>
          <p14:tracePt t="24751" x="3822700" y="3238500"/>
          <p14:tracePt t="24768" x="3810000" y="3257550"/>
          <p14:tracePt t="25383" x="3803650" y="3276600"/>
          <p14:tracePt t="25401" x="3765550" y="3340100"/>
          <p14:tracePt t="25418" x="3727450" y="3390900"/>
          <p14:tracePt t="25435" x="3721100" y="3397250"/>
          <p14:tracePt t="25451" x="3714750" y="3397250"/>
          <p14:tracePt t="25468" x="3708400" y="3397250"/>
          <p14:tracePt t="25485" x="3702050" y="3397250"/>
          <p14:tracePt t="25501" x="3670300" y="3435350"/>
          <p14:tracePt t="25518" x="3562350" y="3530600"/>
          <p14:tracePt t="25534" x="3536950" y="3543300"/>
          <p14:tracePt t="25551" x="3530600" y="3556000"/>
          <p14:tracePt t="25568" x="3517900" y="3556000"/>
          <p14:tracePt t="25702" x="3511550" y="3556000"/>
          <p14:tracePt t="25722" x="3511550" y="3562350"/>
          <p14:tracePt t="25734" x="3505200" y="3562350"/>
          <p14:tracePt t="25751" x="3448050" y="3632200"/>
          <p14:tracePt t="25768" x="3390900" y="3714750"/>
          <p14:tracePt t="25784" x="3371850" y="3746500"/>
          <p14:tracePt t="25801" x="3365500" y="3759200"/>
          <p14:tracePt t="25818" x="3359150" y="3759200"/>
          <p14:tracePt t="25834" x="3352800" y="3759200"/>
          <p14:tracePt t="25868" x="3346450" y="3759200"/>
          <p14:tracePt t="25960" x="3340100" y="3765550"/>
          <p14:tracePt t="25971" x="3321050" y="3790950"/>
          <p14:tracePt t="25984" x="3282950" y="3829050"/>
          <p14:tracePt t="26001" x="3181350" y="3943350"/>
          <p14:tracePt t="26018" x="3124200" y="4013200"/>
          <p14:tracePt t="26034" x="3098800" y="4044950"/>
          <p14:tracePt t="26051" x="3086100" y="4051300"/>
          <p14:tracePt t="26068" x="3079750" y="4051300"/>
          <p14:tracePt t="26199" x="3073400" y="4051300"/>
          <p14:tracePt t="26236" x="3067050" y="4051300"/>
          <p14:tracePt t="26284" x="3060700" y="4051300"/>
          <p14:tracePt t="26638" x="3060700" y="4057650"/>
          <p14:tracePt t="28451" x="3041650" y="4127500"/>
          <p14:tracePt t="28468" x="3016250" y="4197350"/>
          <p14:tracePt t="28485" x="2997200" y="4216400"/>
          <p14:tracePt t="28503" x="2978150" y="4229100"/>
          <p14:tracePt t="28536" x="2971800" y="4229100"/>
          <p14:tracePt t="28551" x="2946400" y="4241800"/>
          <p14:tracePt t="28568" x="2851150" y="4318000"/>
          <p14:tracePt t="28584" x="2781300" y="4375150"/>
          <p14:tracePt t="28601" x="2717800" y="4406900"/>
          <p14:tracePt t="28618" x="2692400" y="4413250"/>
          <p14:tracePt t="28635" x="2679700" y="4413250"/>
          <p14:tracePt t="28651" x="2647950" y="4413250"/>
          <p14:tracePt t="28668" x="2552700" y="4413250"/>
          <p14:tracePt t="28684" x="2381250" y="4381500"/>
          <p14:tracePt t="28701" x="2216150" y="4324350"/>
          <p14:tracePt t="28718" x="2089150" y="4273550"/>
          <p14:tracePt t="28734" x="2070100" y="4273550"/>
          <p14:tracePt t="28751" x="2057400" y="4273550"/>
          <p14:tracePt t="28767" x="2051050" y="4273550"/>
          <p14:tracePt t="28802" x="2044700" y="4267200"/>
          <p14:tracePt t="28819" x="2044700" y="4260850"/>
          <p14:tracePt t="28835" x="2044700" y="4254500"/>
          <p14:tracePt t="28851" x="2044700" y="4241800"/>
          <p14:tracePt t="28868" x="2044700" y="4197350"/>
          <p14:tracePt t="28885" x="2044700" y="4127500"/>
          <p14:tracePt t="28902" x="2044700" y="4102100"/>
          <p14:tracePt t="28919" x="2044700" y="4089400"/>
          <p14:tracePt t="28951" x="2057400" y="4089400"/>
          <p14:tracePt t="28968" x="2076450" y="4089400"/>
          <p14:tracePt t="28985" x="2133600" y="4070350"/>
          <p14:tracePt t="29002" x="2247900" y="4006850"/>
          <p14:tracePt t="29018" x="2355850" y="3968750"/>
          <p14:tracePt t="29035" x="2451100" y="3930650"/>
          <p14:tracePt t="29053" x="2501900" y="3924300"/>
          <p14:tracePt t="29068" x="2514600" y="3924300"/>
          <p14:tracePt t="29101" x="2520950" y="3943350"/>
          <p14:tracePt t="29118" x="2520950" y="3968750"/>
          <p14:tracePt t="29135" x="2520950" y="4006850"/>
          <p14:tracePt t="29152" x="2527300" y="4108450"/>
          <p14:tracePt t="29168" x="2527300" y="4197350"/>
          <p14:tracePt t="29185" x="2527300" y="4222750"/>
          <p14:tracePt t="29202" x="2527300" y="4229100"/>
          <p14:tracePt t="29235" x="2520950" y="4229100"/>
          <p14:tracePt t="29251" x="2514600" y="4222750"/>
          <p14:tracePt t="29268" x="2508250" y="4222750"/>
          <p14:tracePt t="29285" x="2501900" y="4210050"/>
          <p14:tracePt t="29304" x="2489200" y="4210050"/>
          <p14:tracePt t="29334" x="2495550" y="4203700"/>
          <p14:tracePt t="29351" x="2508250" y="4203700"/>
          <p14:tracePt t="29368" x="2508250" y="4197350"/>
          <p14:tracePt t="29384" x="2559050" y="4178300"/>
          <p14:tracePt t="29401" x="2686050" y="4108450"/>
          <p14:tracePt t="29418" x="2870200" y="4013200"/>
          <p14:tracePt t="29434" x="3079750" y="3930650"/>
          <p14:tracePt t="29452" x="3175000" y="3911600"/>
          <p14:tracePt t="29468" x="3219450" y="3905250"/>
          <p14:tracePt t="29485" x="3225800" y="3905250"/>
          <p14:tracePt t="31068" x="3117850" y="3911600"/>
          <p14:tracePt t="31085" x="2736850" y="3930650"/>
          <p14:tracePt t="31101" x="2413000" y="3937000"/>
          <p14:tracePt t="31119" x="1968500" y="3994150"/>
          <p14:tracePt t="31134" x="1739900" y="4083050"/>
          <p14:tracePt t="31153" x="1555750" y="4191000"/>
          <p14:tracePt t="31168" x="1492250" y="4248150"/>
          <p14:tracePt t="31185" x="1441450" y="4292600"/>
          <p14:tracePt t="31202" x="1435100" y="4292600"/>
          <p14:tracePt t="31218" x="1428750" y="4292600"/>
          <p14:tracePt t="31251" x="1441450" y="4292600"/>
          <p14:tracePt t="31268" x="1447800" y="4292600"/>
          <p14:tracePt t="43436" x="1473200" y="4318000"/>
          <p14:tracePt t="43451" x="1517650" y="4362450"/>
          <p14:tracePt t="43468" x="1568450" y="4394200"/>
          <p14:tracePt t="43484" x="1587500" y="4400550"/>
          <p14:tracePt t="43503" x="1625600" y="4406900"/>
          <p14:tracePt t="43518" x="1714500" y="4419600"/>
          <p14:tracePt t="43535" x="1784350" y="4445000"/>
          <p14:tracePt t="43552" x="2051050" y="4565650"/>
          <p14:tracePt t="43568" x="2133600" y="4616450"/>
          <p14:tracePt t="43585" x="2228850" y="4660900"/>
          <p14:tracePt t="43588" x="2241550" y="4667250"/>
          <p14:tracePt t="43601" x="2254250" y="4679950"/>
          <p14:tracePt t="43635" x="2254250" y="4673600"/>
          <p14:tracePt t="43668" x="2254250" y="4679950"/>
          <p14:tracePt t="43687" x="2260600" y="4699000"/>
          <p14:tracePt t="43701" x="2266950" y="4699000"/>
          <p14:tracePt t="43718" x="2266950" y="4711700"/>
          <p14:tracePt t="43752" x="2286000" y="4711700"/>
          <p14:tracePt t="43768" x="2336800" y="4743450"/>
          <p14:tracePt t="43785" x="2489200" y="4864100"/>
          <p14:tracePt t="43802" x="2755900" y="5111750"/>
          <p14:tracePt t="43819" x="2851150" y="5219700"/>
          <p14:tracePt t="43835" x="2889250" y="5251450"/>
          <p14:tracePt t="43851" x="2889250" y="5264150"/>
          <p14:tracePt t="43868" x="2870200" y="5251450"/>
          <p14:tracePt t="43885" x="2844800" y="5219700"/>
          <p14:tracePt t="43902" x="2838450" y="5207000"/>
          <p14:tracePt t="43918" x="2844800" y="5213350"/>
          <p14:tracePt t="43935" x="2870200" y="5226050"/>
          <p14:tracePt t="43951" x="2901950" y="5251450"/>
          <p14:tracePt t="43968" x="3054350" y="5537200"/>
          <p14:tracePt t="43985" x="3155950" y="5784850"/>
          <p14:tracePt t="44001" x="3168650" y="5829300"/>
          <p14:tracePt t="44018" x="3162300" y="5829300"/>
          <p14:tracePt t="44355" x="3194050" y="5759450"/>
          <p14:tracePt t="44368" x="3327400" y="5568950"/>
          <p14:tracePt t="44385" x="3498850" y="5283200"/>
          <p14:tracePt t="44403" x="3651250" y="5060950"/>
          <p14:tracePt t="44418" x="3778250" y="4972050"/>
          <p14:tracePt t="44436" x="3924300" y="4953000"/>
          <p14:tracePt t="44451" x="4000500" y="4953000"/>
          <p14:tracePt t="44468" x="4064000" y="4965700"/>
          <p14:tracePt t="44485" x="4089400" y="4972050"/>
          <p14:tracePt t="44502" x="4095750" y="4978400"/>
          <p14:tracePt t="44545" x="4089400" y="4972050"/>
          <p14:tracePt t="44587" x="4095750" y="4978400"/>
          <p14:tracePt t="44601" x="4095750" y="4991100"/>
          <p14:tracePt t="44618" x="4108450" y="4991100"/>
          <p14:tracePt t="44651" x="4108450" y="4984750"/>
          <p14:tracePt t="44668" x="4108450" y="4972050"/>
          <p14:tracePt t="44685" x="4114800" y="4972050"/>
          <p14:tracePt t="44702" x="4121150" y="4965700"/>
          <p14:tracePt t="44718" x="4127500" y="4965700"/>
          <p14:tracePt t="44751" x="4133850" y="4965700"/>
          <p14:tracePt t="44768" x="4133850" y="4972050"/>
          <p14:tracePt t="44785" x="4133850" y="4978400"/>
          <p14:tracePt t="44818" x="4127500" y="4978400"/>
          <p14:tracePt t="44835" x="4121150" y="4978400"/>
          <p14:tracePt t="44851" x="4121150" y="4991100"/>
          <p14:tracePt t="46752" x="4133850" y="4991100"/>
          <p14:tracePt t="46769" x="4159250" y="4978400"/>
          <p14:tracePt t="46785" x="4203700" y="4953000"/>
          <p14:tracePt t="46801" x="4241800" y="4933950"/>
          <p14:tracePt t="46820" x="4279900" y="4927600"/>
          <p14:tracePt t="46835" x="4305300" y="4921250"/>
          <p14:tracePt t="46851" x="4330700" y="4914900"/>
          <p14:tracePt t="46868" x="4349750" y="4908550"/>
          <p14:tracePt t="46888" x="4362450" y="4895850"/>
          <p14:tracePt t="46901" x="4362450" y="4889500"/>
          <p14:tracePt t="46940" x="4368800" y="4889500"/>
          <p14:tracePt t="46951" x="4375150" y="4883150"/>
          <p14:tracePt t="46968" x="4394200" y="4876800"/>
          <p14:tracePt t="46986" x="4419600" y="4876800"/>
          <p14:tracePt t="47001" x="4425950" y="4876800"/>
          <p14:tracePt t="47018" x="4432300" y="4876800"/>
          <p14:tracePt t="47034" x="4438650" y="4876800"/>
          <p14:tracePt t="47137" x="4438650" y="4883150"/>
          <p14:tracePt t="49939" x="4464050" y="4883150"/>
          <p14:tracePt t="49951" x="4521200" y="4889500"/>
          <p14:tracePt t="49968" x="4597400" y="4895850"/>
          <p14:tracePt t="49985" x="4648200" y="4895850"/>
          <p14:tracePt t="50002" x="4705350" y="4895850"/>
          <p14:tracePt t="50018" x="4730750" y="4902200"/>
          <p14:tracePt t="50035" x="4749800" y="4902200"/>
          <p14:tracePt t="50052" x="4787900" y="4914900"/>
          <p14:tracePt t="50068" x="4832350" y="4946650"/>
          <p14:tracePt t="50085" x="4857750" y="4984750"/>
          <p14:tracePt t="50101" x="4883150" y="5016500"/>
          <p14:tracePt t="50118" x="4883150" y="5029200"/>
          <p14:tracePt t="50135" x="4883150" y="5048250"/>
          <p14:tracePt t="50151" x="4883150" y="5054600"/>
          <p14:tracePt t="50168" x="4883150" y="5060950"/>
          <p14:tracePt t="50185" x="4883150" y="5067300"/>
          <p14:tracePt t="50201" x="4889500" y="5092700"/>
          <p14:tracePt t="50218" x="4895850" y="5143500"/>
          <p14:tracePt t="50234" x="4895850" y="5168900"/>
          <p14:tracePt t="50251" x="4895850" y="5187950"/>
          <p14:tracePt t="50268" x="4895850" y="5200650"/>
          <p14:tracePt t="50318" x="4889500" y="5200650"/>
          <p14:tracePt t="50335" x="4876800" y="5200650"/>
          <p14:tracePt t="50352" x="4864100" y="5200650"/>
          <p14:tracePt t="50368" x="4851400" y="5200650"/>
          <p14:tracePt t="50385" x="4845050" y="5200650"/>
          <p14:tracePt t="50401" x="4806950" y="5200650"/>
          <p14:tracePt t="50418" x="4749800" y="5219700"/>
          <p14:tracePt t="50435" x="4699000" y="5238750"/>
          <p14:tracePt t="50451" x="4679950" y="5245100"/>
          <p14:tracePt t="50468" x="4667250" y="5245100"/>
          <p14:tracePt t="50484" x="4648200" y="5245100"/>
          <p14:tracePt t="50623" x="4654550" y="5245100"/>
          <p14:tracePt t="50651" x="4660900" y="5245100"/>
          <p14:tracePt t="50685" x="4673600" y="5245100"/>
          <p14:tracePt t="50701" x="4679950" y="5245100"/>
          <p14:tracePt t="50718" x="4692650" y="5251450"/>
          <p14:tracePt t="50734" x="4705350" y="5257800"/>
          <p14:tracePt t="50752" x="4718050" y="5264150"/>
          <p14:tracePt t="50768" x="4724400" y="5264150"/>
          <p14:tracePt t="50784" x="4730750" y="5270500"/>
          <p14:tracePt t="50801" x="4743450" y="5276850"/>
          <p14:tracePt t="50836" x="4756150" y="5283200"/>
          <p14:tracePt t="50851" x="4768850" y="5289550"/>
          <p14:tracePt t="50868" x="4775200" y="5295900"/>
          <p14:tracePt t="50918" x="4781550" y="5295900"/>
          <p14:tracePt t="50934" x="4781550" y="5302250"/>
          <p14:tracePt t="50951" x="4787900" y="5302250"/>
          <p14:tracePt t="50968" x="4794250" y="5308600"/>
          <p14:tracePt t="58422" x="4819650" y="5295900"/>
          <p14:tracePt t="58435" x="4895850" y="5251450"/>
          <p14:tracePt t="58452" x="5022850" y="5143500"/>
          <p14:tracePt t="58468" x="5149850" y="4972050"/>
          <p14:tracePt t="58485" x="5334000" y="4730750"/>
          <p14:tracePt t="58501" x="5441950" y="4616450"/>
          <p14:tracePt t="58519" x="5594350" y="4502150"/>
          <p14:tracePt t="58535" x="5670550" y="4432300"/>
          <p14:tracePt t="58551" x="5791200" y="4356100"/>
          <p14:tracePt t="58568" x="5873750" y="4286250"/>
          <p14:tracePt t="58585" x="5969000" y="4222750"/>
          <p14:tracePt t="58605" x="6083300" y="4152900"/>
          <p14:tracePt t="58618" x="6184900" y="4083050"/>
          <p14:tracePt t="58635" x="6292850" y="3981450"/>
          <p14:tracePt t="58652" x="6330950" y="3930650"/>
          <p14:tracePt t="58669" x="6356350" y="3879850"/>
          <p14:tracePt t="58685" x="6381750" y="3854450"/>
          <p14:tracePt t="58702" x="6432550" y="3778250"/>
          <p14:tracePt t="58719" x="6515100" y="3625850"/>
          <p14:tracePt t="58735" x="6654800" y="3460750"/>
          <p14:tracePt t="58751" x="6769100" y="3378200"/>
          <p14:tracePt t="58768" x="6832600" y="3340100"/>
          <p14:tracePt t="58785" x="6858000" y="3333750"/>
          <p14:tracePt t="58842" x="6851650" y="3333750"/>
          <p14:tracePt t="58865" x="6845300" y="3333750"/>
          <p14:tracePt t="59571" x="6927850" y="3333750"/>
          <p14:tracePt t="59584" x="7169150" y="3346450"/>
          <p14:tracePt t="59602" x="7639050" y="3333750"/>
          <p14:tracePt t="59622" x="8089900" y="3282950"/>
          <p14:tracePt t="59635" x="8445500" y="3213100"/>
          <p14:tracePt t="59651" x="8699500" y="3136900"/>
          <p14:tracePt t="59669" x="8953500" y="3067050"/>
          <p14:tracePt t="59685" x="9099550" y="3035300"/>
          <p14:tracePt t="59703" x="9245600" y="3009900"/>
          <p14:tracePt t="59718" x="9340850" y="3009900"/>
          <p14:tracePt t="59735" x="9359900" y="2997200"/>
          <p14:tracePt t="59751" x="9359900" y="2990850"/>
          <p14:tracePt t="59768" x="9359900" y="2984500"/>
          <p14:tracePt t="59785" x="9359900" y="2978150"/>
          <p14:tracePt t="59801" x="9359900" y="2971800"/>
          <p14:tracePt t="59835" x="9353550" y="2971800"/>
          <p14:tracePt t="59851" x="9359900" y="2965450"/>
          <p14:tracePt t="59868" x="9398000" y="2959100"/>
          <p14:tracePt t="59885" x="9461500" y="2927350"/>
          <p14:tracePt t="59901" x="9550400" y="2901950"/>
          <p14:tracePt t="59918" x="9582150" y="2889250"/>
          <p14:tracePt t="59935" x="9664700" y="2863850"/>
          <p14:tracePt t="59952" x="9671050" y="2863850"/>
          <p14:tracePt t="60015" x="9658350" y="2863850"/>
          <p14:tracePt t="60025" x="9652000" y="2863850"/>
          <p14:tracePt t="60068" x="9652000" y="2870200"/>
          <p14:tracePt t="60118" x="9645650" y="2870200"/>
          <p14:tracePt t="60137" x="9639300" y="2870200"/>
          <p14:tracePt t="60304" x="9639300" y="2876550"/>
          <p14:tracePt t="60318" x="9639300" y="2889250"/>
          <p14:tracePt t="60351" x="9632950" y="2889250"/>
          <p14:tracePt t="60368" x="9626600" y="2889250"/>
          <p14:tracePt t="60384" x="9620250" y="2895600"/>
          <p14:tracePt t="60401" x="9607550" y="2908300"/>
          <p14:tracePt t="60418" x="9601200" y="2921000"/>
          <p14:tracePt t="60434" x="9588500" y="2940050"/>
          <p14:tracePt t="60452" x="9575800" y="2971800"/>
          <p14:tracePt t="60468" x="9531350" y="3073400"/>
          <p14:tracePt t="60485" x="9493250" y="3162300"/>
          <p14:tracePt t="60501" x="9461500" y="3263900"/>
          <p14:tracePt t="60518" x="9436100" y="3302000"/>
          <p14:tracePt t="60537" x="9404350" y="3384550"/>
          <p14:tracePt t="60551" x="9391650" y="3448050"/>
          <p14:tracePt t="60568" x="9372600" y="3543300"/>
          <p14:tracePt t="60572" x="9372600" y="3556000"/>
          <p14:tracePt t="60585" x="9372600" y="3568700"/>
          <p14:tracePt t="60601" x="9378950" y="3625850"/>
          <p14:tracePt t="60619" x="9423400" y="3803650"/>
          <p14:tracePt t="60635" x="9480550" y="3905250"/>
          <p14:tracePt t="60651" x="9550400" y="3975100"/>
          <p14:tracePt t="60668" x="9588500" y="4006850"/>
          <p14:tracePt t="60686" x="9613900" y="4013200"/>
          <p14:tracePt t="60701" x="9632950" y="4013200"/>
          <p14:tracePt t="60718" x="9702800" y="3994150"/>
          <p14:tracePt t="60734" x="9855200" y="3937000"/>
          <p14:tracePt t="60751" x="10071100" y="3860800"/>
          <p14:tracePt t="60768" x="10331450" y="3727450"/>
          <p14:tracePt t="60785" x="10521950" y="3600450"/>
          <p14:tracePt t="60801" x="10731500" y="3409950"/>
          <p14:tracePt t="60818" x="10833100" y="3238500"/>
          <p14:tracePt t="60838" x="10896600" y="2990850"/>
          <p14:tracePt t="60851" x="10896600" y="2876550"/>
          <p14:tracePt t="60868" x="10833100" y="2628900"/>
          <p14:tracePt t="60884" x="10763250" y="2482850"/>
          <p14:tracePt t="60901" x="10744200" y="2463800"/>
          <p14:tracePt t="60935" x="10725150" y="2463800"/>
          <p14:tracePt t="60951" x="10661650" y="2476500"/>
          <p14:tracePt t="60968" x="10604500" y="2495550"/>
          <p14:tracePt t="60984" x="10553700" y="2508250"/>
          <p14:tracePt t="61002" x="10414000" y="2527300"/>
          <p14:tracePt t="61018" x="10261600" y="2552700"/>
          <p14:tracePt t="61036" x="10134600" y="2597150"/>
          <p14:tracePt t="61051" x="9963150" y="2686050"/>
          <p14:tracePt t="61068" x="9829800" y="2768600"/>
          <p14:tracePt t="61085" x="9779000" y="2794000"/>
          <p14:tracePt t="61101" x="9753600" y="2819400"/>
          <p14:tracePt t="61120" x="9721850" y="2838450"/>
          <p14:tracePt t="61138" x="9645650" y="2889250"/>
          <p14:tracePt t="61152" x="9594850" y="2921000"/>
          <p14:tracePt t="61168" x="9499600" y="3003550"/>
          <p14:tracePt t="61185" x="9423400" y="3117850"/>
          <p14:tracePt t="61202" x="9391650" y="3175000"/>
          <p14:tracePt t="61218" x="9385300" y="3200400"/>
          <p14:tracePt t="61235" x="9385300" y="3206750"/>
          <p14:tracePt t="61251" x="9385300" y="3213100"/>
          <p14:tracePt t="61270" x="9391650" y="3219450"/>
          <p14:tracePt t="61285" x="9398000" y="3238500"/>
          <p14:tracePt t="61302" x="9410700" y="3238500"/>
          <p14:tracePt t="61318" x="9429750" y="3238500"/>
          <p14:tracePt t="67133" x="9442450" y="3251200"/>
          <p14:tracePt t="67151" x="9537700" y="3346450"/>
          <p14:tracePt t="67168" x="9582150" y="3397250"/>
          <p14:tracePt t="67185" x="9588500" y="3403600"/>
          <p14:tracePt t="67202" x="9594850" y="3403600"/>
          <p14:tracePt t="67219" x="9594850" y="3409950"/>
          <p14:tracePt t="67235" x="9594850" y="3422650"/>
          <p14:tracePt t="67252" x="9588500" y="3422650"/>
          <p14:tracePt t="67268" x="9582150" y="3429000"/>
          <p14:tracePt t="67303" x="9575800" y="3429000"/>
          <p14:tracePt t="67318" x="9569450" y="3429000"/>
          <p14:tracePt t="67397" x="9569450" y="3435350"/>
          <p14:tracePt t="67449" x="9569450" y="3441700"/>
          <p14:tracePt t="67529" x="9569450" y="3448050"/>
          <p14:tracePt t="68909" x="9334500" y="3422650"/>
          <p14:tracePt t="68918" x="9099550" y="3346450"/>
          <p14:tracePt t="68935" x="8489950" y="3105150"/>
          <p14:tracePt t="68952" x="8128000" y="2946400"/>
          <p14:tracePt t="68968" x="7727950" y="2724150"/>
          <p14:tracePt t="68985" x="7531100" y="2597150"/>
          <p14:tracePt t="69001" x="7493000" y="2565400"/>
          <p14:tracePt t="69035" x="7499350" y="2584450"/>
          <p14:tracePt t="69051" x="7518400" y="2590800"/>
          <p14:tracePt t="69118" x="7486650" y="2590800"/>
          <p14:tracePt t="69135" x="7359650" y="2609850"/>
          <p14:tracePt t="69151" x="7232650" y="2647950"/>
          <p14:tracePt t="69168" x="7131050" y="2667000"/>
          <p14:tracePt t="69185" x="6985000" y="2692400"/>
          <p14:tracePt t="69201" x="6877050" y="2711450"/>
          <p14:tracePt t="69218" x="6737350" y="2717800"/>
          <p14:tracePt t="69235" x="6661150" y="2730500"/>
          <p14:tracePt t="69251" x="6642100" y="2749550"/>
          <p14:tracePt t="69268" x="6635750" y="2914650"/>
          <p14:tracePt t="69285" x="6705600" y="3263900"/>
          <p14:tracePt t="69301" x="6915150" y="3581400"/>
          <p14:tracePt t="69318" x="7258050" y="3803650"/>
          <p14:tracePt t="69336" x="7505700" y="3854450"/>
          <p14:tracePt t="69351" x="7613650" y="3848100"/>
          <p14:tracePt t="69368" x="7753350" y="3778250"/>
          <p14:tracePt t="69385" x="7899400" y="3632200"/>
          <p14:tracePt t="69401" x="8051800" y="3448050"/>
          <p14:tracePt t="69418" x="8134350" y="3340100"/>
          <p14:tracePt t="69435" x="8185150" y="3117850"/>
          <p14:tracePt t="69451" x="8153400" y="2857500"/>
          <p14:tracePt t="69470" x="7969250" y="2609850"/>
          <p14:tracePt t="69485" x="7791450" y="2501900"/>
          <p14:tracePt t="69501" x="7537450" y="2444750"/>
          <p14:tracePt t="69518" x="7321550" y="2482850"/>
          <p14:tracePt t="69535" x="7143750" y="2590800"/>
          <p14:tracePt t="69551" x="7004050" y="2717800"/>
          <p14:tracePt t="69568" x="6953250" y="2787650"/>
          <p14:tracePt t="69585" x="6953250" y="2794000"/>
          <p14:tracePt t="70819" x="6953250" y="2876550"/>
          <p14:tracePt t="70835" x="6953250" y="3130550"/>
          <p14:tracePt t="70858" x="6965950" y="3594100"/>
          <p14:tracePt t="70868" x="6972300" y="3663950"/>
          <p14:tracePt t="70885" x="6985000" y="3695700"/>
          <p14:tracePt t="71448" x="6953250" y="3778250"/>
          <p14:tracePt t="71456" x="6908800" y="3854450"/>
          <p14:tracePt t="71468" x="6858000" y="3981450"/>
          <p14:tracePt t="71485" x="6800850" y="4108450"/>
          <p14:tracePt t="71503" x="6743700" y="4254500"/>
          <p14:tracePt t="71519" x="6718300" y="4324350"/>
          <p14:tracePt t="71545" x="6686550" y="4406900"/>
          <p14:tracePt t="71568" x="6654800" y="4540250"/>
          <p14:tracePt t="71588" x="6629400" y="4749800"/>
          <p14:tracePt t="71601" x="6616700" y="4933950"/>
          <p14:tracePt t="71618" x="6604000" y="5130800"/>
          <p14:tracePt t="71634" x="6604000" y="5194300"/>
          <p14:tracePt t="71652" x="6616700" y="5219700"/>
          <p14:tracePt t="71668" x="6616700" y="5226050"/>
          <p14:tracePt t="71685" x="6616700" y="5232400"/>
          <p14:tracePt t="71701" x="6616700" y="5238750"/>
          <p14:tracePt t="71718" x="6616700" y="5245100"/>
          <p14:tracePt t="71735" x="6616700" y="5264150"/>
          <p14:tracePt t="71751" x="6604000" y="5327650"/>
          <p14:tracePt t="71768" x="6591300" y="5378450"/>
          <p14:tracePt t="71785" x="6591300" y="5391150"/>
          <p14:tracePt t="71802" x="6591300" y="5397500"/>
          <p14:tracePt t="71818" x="6578600" y="5403850"/>
          <p14:tracePt t="71835" x="6578600" y="5416550"/>
          <p14:tracePt t="71851" x="6578600" y="5435600"/>
          <p14:tracePt t="71868" x="6578600" y="5441950"/>
          <p14:tracePt t="71885" x="6584950" y="5448300"/>
          <p14:tracePt t="71901" x="6584950" y="5454650"/>
          <p14:tracePt t="71954" x="6584950" y="5461000"/>
          <p14:tracePt t="71968" x="6584950" y="5473700"/>
          <p14:tracePt t="71984" x="6584950" y="5480050"/>
          <p14:tracePt t="72028" x="6591300" y="5480050"/>
          <p14:tracePt t="75696" x="6591300" y="5505450"/>
          <p14:tracePt t="75697" x="6591300" y="5530850"/>
          <p14:tracePt t="75718" x="6591300" y="5613400"/>
          <p14:tracePt t="75735" x="6591300" y="5657850"/>
          <p14:tracePt t="75752" x="6591300" y="5702300"/>
          <p14:tracePt t="75768" x="6591300" y="5746750"/>
          <p14:tracePt t="75785" x="6597650" y="5803900"/>
          <p14:tracePt t="75801" x="6597650" y="5842000"/>
          <p14:tracePt t="75818" x="6616700" y="5892800"/>
          <p14:tracePt t="75835" x="6629400" y="5924550"/>
          <p14:tracePt t="75852" x="6648450" y="5937250"/>
          <p14:tracePt t="75868" x="6654800" y="5956300"/>
          <p14:tracePt t="75885" x="6661150" y="5962650"/>
          <p14:tracePt t="75903" x="6673850" y="5975350"/>
          <p14:tracePt t="75919" x="6711950" y="6032500"/>
          <p14:tracePt t="75935" x="6743700" y="6102350"/>
          <p14:tracePt t="75951" x="6813550" y="6242050"/>
          <p14:tracePt t="75968" x="6858000" y="6311900"/>
          <p14:tracePt t="75985" x="6877050" y="6330950"/>
          <p14:tracePt t="76001" x="6883400" y="6330950"/>
          <p14:tracePt t="76018" x="6889750" y="6324600"/>
          <p14:tracePt t="76035" x="6896100" y="6318250"/>
          <p14:tracePt t="76051" x="6896100" y="6311900"/>
          <p14:tracePt t="76068" x="6902450" y="6311900"/>
          <p14:tracePt t="76085" x="6965950" y="6311900"/>
          <p14:tracePt t="76089" x="7016750" y="6311900"/>
          <p14:tracePt t="76101" x="7080250" y="6318250"/>
          <p14:tracePt t="76118" x="7162800" y="6343650"/>
          <p14:tracePt t="76135" x="7207250" y="6350000"/>
          <p14:tracePt t="76151" x="7219950" y="6350000"/>
          <p14:tracePt t="76168" x="7226300" y="6356350"/>
          <p14:tracePt t="76201" x="7226300" y="6369050"/>
          <p14:tracePt t="76218" x="7226300" y="6375400"/>
          <p14:tracePt t="76235" x="7226300" y="6394450"/>
          <p14:tracePt t="76301" x="7226300" y="6381750"/>
          <p14:tracePt t="76335" x="7226300" y="6375400"/>
          <p14:tracePt t="76351" x="7219950" y="6369050"/>
          <p14:tracePt t="76368" x="7213600" y="6369050"/>
          <p14:tracePt t="76385" x="7207250" y="6362700"/>
          <p14:tracePt t="76401" x="7200900" y="6356350"/>
          <p14:tracePt t="76418" x="7169150" y="6343650"/>
          <p14:tracePt t="76434" x="7099300" y="6324600"/>
          <p14:tracePt t="76452" x="7010400" y="6299200"/>
          <p14:tracePt t="76469" x="6813550" y="6248400"/>
          <p14:tracePt t="76485" x="6616700" y="6229350"/>
          <p14:tracePt t="76502" x="6489700" y="6223000"/>
          <p14:tracePt t="76519" x="6451600" y="6229350"/>
          <p14:tracePt t="76535" x="6438900" y="6242050"/>
          <p14:tracePt t="76551" x="6432550" y="6273800"/>
          <p14:tracePt t="76568" x="6426200" y="6381750"/>
          <p14:tracePt t="76585" x="6426200" y="6502400"/>
          <p14:tracePt t="76601" x="6426200" y="6565900"/>
          <p14:tracePt t="76618" x="6457950" y="6604000"/>
          <p14:tracePt t="76635" x="6496050" y="6635750"/>
          <p14:tracePt t="76651" x="6597650" y="6680200"/>
          <p14:tracePt t="76668" x="6737350" y="6692900"/>
          <p14:tracePt t="76685" x="7016750" y="6699250"/>
          <p14:tracePt t="76701" x="7239000" y="6699250"/>
          <p14:tracePt t="76718" x="7423150" y="6673850"/>
          <p14:tracePt t="76735" x="7499350" y="6654800"/>
          <p14:tracePt t="76751" x="7543800" y="6642100"/>
          <p14:tracePt t="76768" x="7556500" y="6635750"/>
          <p14:tracePt t="76785" x="7556500" y="6629400"/>
          <p14:tracePt t="76801" x="7543800" y="6629400"/>
          <p14:tracePt t="76835" x="7531100" y="6629400"/>
          <p14:tracePt t="76872" x="7531100" y="6623050"/>
          <p14:tracePt t="76885" x="7537450" y="6610350"/>
          <p14:tracePt t="76901" x="7543800" y="6604000"/>
          <p14:tracePt t="76918" x="7556500" y="6604000"/>
          <p14:tracePt t="76935" x="7562850" y="6604000"/>
          <p14:tracePt t="76968" x="7569200" y="6604000"/>
          <p14:tracePt t="76986" x="7575550" y="6604000"/>
          <p14:tracePt t="77030" x="7581900" y="6604000"/>
          <p14:tracePt t="77052" x="7588250" y="6597650"/>
          <p14:tracePt t="77922" x="7512050" y="6546850"/>
          <p14:tracePt t="77935" x="7404100" y="6426200"/>
          <p14:tracePt t="77952" x="7232650" y="6184900"/>
          <p14:tracePt t="77968" x="7067550" y="5930900"/>
          <p14:tracePt t="77986" x="6940550" y="5727700"/>
          <p14:tracePt t="78002" x="6889750" y="5632450"/>
          <p14:tracePt t="78018" x="6877050" y="5613400"/>
          <p14:tracePt t="78036" x="6889750" y="5607050"/>
          <p14:tracePt t="78052" x="6896100" y="5600700"/>
          <p14:tracePt t="78069" x="6915150" y="5568950"/>
          <p14:tracePt t="78085" x="7010400" y="5403850"/>
          <p14:tracePt t="78088" x="7042150" y="5327650"/>
          <p14:tracePt t="78101" x="7112000" y="5175250"/>
          <p14:tracePt t="78118" x="7213600" y="4978400"/>
          <p14:tracePt t="78136" x="7321550" y="4819650"/>
          <p14:tracePt t="78151" x="7366000" y="4762500"/>
          <p14:tracePt t="78168" x="7397750" y="4749800"/>
          <p14:tracePt t="78186" x="7473950" y="4705350"/>
          <p14:tracePt t="78201" x="7537450" y="4673600"/>
          <p14:tracePt t="78218" x="7626350" y="4641850"/>
          <p14:tracePt t="78235" x="7702550" y="4622800"/>
          <p14:tracePt t="78251" x="7810500" y="4572000"/>
          <p14:tracePt t="78268" x="7899400" y="4546600"/>
          <p14:tracePt t="78285" x="7981950" y="4533900"/>
          <p14:tracePt t="78302" x="8096250" y="4521200"/>
          <p14:tracePt t="78318" x="8178800" y="4521200"/>
          <p14:tracePt t="78337" x="8248650" y="4527550"/>
          <p14:tracePt t="78353" x="8274050" y="4527550"/>
          <p14:tracePt t="78368" x="8293100" y="4527550"/>
          <p14:tracePt t="78385" x="8312150" y="4521200"/>
          <p14:tracePt t="78401" x="8337550" y="4521200"/>
          <p14:tracePt t="78418" x="8337550" y="4533900"/>
          <p14:tracePt t="78435" x="8337550" y="4546600"/>
          <p14:tracePt t="78451" x="8337550" y="4559300"/>
          <p14:tracePt t="78468" x="8331200" y="4578350"/>
          <p14:tracePt t="78485" x="8324850" y="4591050"/>
          <p14:tracePt t="78501" x="8324850" y="4603750"/>
          <p14:tracePt t="78519" x="8324850" y="4635500"/>
          <p14:tracePt t="78535" x="8324850" y="4641850"/>
          <p14:tracePt t="78953" x="8350250" y="4654550"/>
          <p14:tracePt t="78968" x="8413750" y="4679950"/>
          <p14:tracePt t="78985" x="8477250" y="4724400"/>
          <p14:tracePt t="79002" x="8559800" y="4762500"/>
          <p14:tracePt t="79018" x="8636000" y="4800600"/>
          <p14:tracePt t="79035" x="8680450" y="4845050"/>
          <p14:tracePt t="79053" x="8724900" y="4883150"/>
          <p14:tracePt t="79069" x="8750300" y="4908550"/>
          <p14:tracePt t="79085" x="8763000" y="4914900"/>
          <p14:tracePt t="79101" x="8775700" y="4933950"/>
          <p14:tracePt t="79118" x="8782050" y="4953000"/>
          <p14:tracePt t="79135" x="8794750" y="4978400"/>
          <p14:tracePt t="79152" x="8807450" y="5029200"/>
          <p14:tracePt t="79168" x="8839200" y="5092700"/>
          <p14:tracePt t="79185" x="8851900" y="5143500"/>
          <p14:tracePt t="79201" x="8864600" y="5168900"/>
          <p14:tracePt t="79218" x="8870950" y="5194300"/>
          <p14:tracePt t="79235" x="8870950" y="5213350"/>
          <p14:tracePt t="79268" x="8870950" y="5226050"/>
          <p14:tracePt t="79285" x="8883650" y="5245100"/>
          <p14:tracePt t="79302" x="8909050" y="5321300"/>
          <p14:tracePt t="79319" x="8921750" y="5378450"/>
          <p14:tracePt t="79335" x="8947150" y="5410200"/>
          <p14:tracePt t="79352" x="8959850" y="5441950"/>
          <p14:tracePt t="79368" x="8972550" y="5461000"/>
          <p14:tracePt t="79385" x="8978900" y="5467350"/>
          <p14:tracePt t="79401" x="8991600" y="5473700"/>
          <p14:tracePt t="79419" x="8991600" y="5480050"/>
          <p14:tracePt t="79436" x="9010650" y="5518150"/>
          <p14:tracePt t="79451" x="9023350" y="5549900"/>
          <p14:tracePt t="79468" x="9042400" y="5581650"/>
          <p14:tracePt t="87552" x="9042400" y="5588000"/>
          <p14:tracePt t="87568" x="9036050" y="5594350"/>
          <p14:tracePt t="87586" x="9023350" y="5594350"/>
          <p14:tracePt t="87619" x="9017000" y="5594350"/>
          <p14:tracePt t="87635" x="9010650" y="5594350"/>
          <p14:tracePt t="87692" x="9010650" y="5600700"/>
          <p14:tracePt t="87704" x="9004300" y="5600700"/>
          <p14:tracePt t="87719" x="8997950" y="5607050"/>
          <p14:tracePt t="87737" x="8997950" y="5613400"/>
          <p14:tracePt t="87752" x="8991600" y="5613400"/>
          <p14:tracePt t="87816" x="8985250" y="5613400"/>
          <p14:tracePt t="87860" x="8985250" y="5619750"/>
          <p14:tracePt t="87889" x="8985250" y="5632450"/>
          <p14:tracePt t="95773" x="8667750" y="5581650"/>
          <p14:tracePt t="95785" x="7867650" y="5410200"/>
          <p14:tracePt t="95803" x="6159500" y="4819650"/>
          <p14:tracePt t="95819" x="4159250" y="4000500"/>
          <p14:tracePt t="95836" x="2514600" y="3371850"/>
          <p14:tracePt t="95852" x="1511300" y="3009900"/>
          <p14:tracePt t="95868" x="558800" y="2578100"/>
          <p14:tracePt t="95886" x="266700" y="2311400"/>
          <p14:tracePt t="95901" x="234950" y="2190750"/>
          <p14:tracePt t="95919" x="234950" y="2178050"/>
          <p14:tracePt t="96119" x="127000" y="2108200"/>
          <p14:tracePt t="96135" x="0" y="1911350"/>
          <p14:tracePt t="96151" x="0" y="1600200"/>
          <p14:tracePt t="96169" x="0" y="1244600"/>
          <p14:tracePt t="96186" x="0" y="825500"/>
          <p14:tracePt t="96202" x="12700" y="635000"/>
          <p14:tracePt t="96218" x="44450" y="476250"/>
          <p14:tracePt t="96235" x="88900" y="400050"/>
          <p14:tracePt t="96253" x="152400" y="330200"/>
          <p14:tracePt t="97709" x="5600700" y="3752850"/>
          <p14:tracePt t="97727" x="4356100" y="3346450"/>
          <p14:tracePt t="97743" x="3397250" y="2857500"/>
          <p14:tracePt t="97760" x="2038350" y="1905000"/>
          <p14:tracePt t="97765" x="1466850" y="1422400"/>
          <p14:tracePt t="97777" x="996950" y="939800"/>
          <p14:tracePt t="97793" x="273050" y="1079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6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33" y="1927462"/>
            <a:ext cx="2155750" cy="22258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6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304" y="1927462"/>
            <a:ext cx="2155750" cy="22258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6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292" y="1927462"/>
            <a:ext cx="2155750" cy="2225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033" y="4186384"/>
            <a:ext cx="2169966" cy="21699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12" y="4190608"/>
            <a:ext cx="2165742" cy="21657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76" y="4186384"/>
            <a:ext cx="2169966" cy="216996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456926" y="2938294"/>
            <a:ext cx="320040" cy="3200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678608" y="2938294"/>
            <a:ext cx="320040" cy="3200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07335" y="2938294"/>
            <a:ext cx="320040" cy="3200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 flipV="1">
            <a:off x="2792547" y="3258334"/>
            <a:ext cx="664379" cy="90730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3794711" y="3258334"/>
            <a:ext cx="1156128" cy="90730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5060693" y="3258335"/>
            <a:ext cx="617439" cy="866141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 flipV="1">
            <a:off x="6028332" y="3258335"/>
            <a:ext cx="1139643" cy="870337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261288" y="3258334"/>
            <a:ext cx="646047" cy="87074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8227375" y="3258334"/>
            <a:ext cx="1169408" cy="89498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449317" y="4043402"/>
            <a:ext cx="41148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266652" y="4038261"/>
            <a:ext cx="41148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024383" y="4038261"/>
            <a:ext cx="41148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155625" y="6196052"/>
            <a:ext cx="77724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908286" y="6196052"/>
            <a:ext cx="77724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7375403" y="6219486"/>
            <a:ext cx="77724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812623" y="1946662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047830" y="1937979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</a:t>
            </a:r>
            <a:endParaRPr lang="en-U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59011" y="1940460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</a:t>
            </a:r>
            <a:endParaRPr lang="en-U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Adapted from Manley et al., 2010"/>
          <p:cNvSpPr txBox="1"/>
          <p:nvPr/>
        </p:nvSpPr>
        <p:spPr>
          <a:xfrm>
            <a:off x="8332807" y="6456786"/>
            <a:ext cx="37535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400" dirty="0"/>
              <a:t>Adapted from </a:t>
            </a:r>
            <a:r>
              <a:rPr lang="en-US" sz="1400" dirty="0" err="1" smtClean="0"/>
              <a:t>Hoboth</a:t>
            </a:r>
            <a:r>
              <a:rPr sz="1400" dirty="0" smtClean="0"/>
              <a:t> </a:t>
            </a:r>
            <a:r>
              <a:rPr sz="1400" dirty="0"/>
              <a:t>et al., </a:t>
            </a:r>
            <a:r>
              <a:rPr lang="en-US" sz="1400" i="1" dirty="0" err="1" smtClean="0"/>
              <a:t>Int</a:t>
            </a:r>
            <a:r>
              <a:rPr lang="en-US" sz="1400" i="1" dirty="0" smtClean="0"/>
              <a:t> J </a:t>
            </a:r>
            <a:r>
              <a:rPr lang="en-US" sz="1400" i="1" dirty="0" err="1" smtClean="0"/>
              <a:t>Mol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Sci</a:t>
            </a:r>
            <a:r>
              <a:rPr lang="en-US" sz="1400" i="1" dirty="0" smtClean="0"/>
              <a:t> </a:t>
            </a:r>
            <a:r>
              <a:rPr sz="1400" b="1" dirty="0" smtClean="0"/>
              <a:t>20</a:t>
            </a:r>
            <a:r>
              <a:rPr lang="en-US" sz="1400" b="1" dirty="0" smtClean="0"/>
              <a:t>21</a:t>
            </a:r>
            <a:endParaRPr sz="1400" b="1" dirty="0"/>
          </a:p>
        </p:txBody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391885" y="149691"/>
            <a:ext cx="11416937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Accumulation of SMLs in </a:t>
            </a:r>
            <a:r>
              <a:rPr lang="en-US" sz="3200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dSTORM</a:t>
            </a:r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image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70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Overview</a:t>
            </a:r>
            <a:endParaRPr lang="en-US" dirty="0">
              <a:solidFill>
                <a:srgbClr val="0000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15290"/>
            <a:ext cx="10515600" cy="4841059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– theoretical background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Super-resolution microscopy; single-molecule localization microscopy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Direct stochastic optical reconstruction microscopy (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dSTORM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Quantitative dual-color 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dSTORM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(Q-DC-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dSTORM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The role of nuclear lipids in the regulation of gene expression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Biology of nuclear phosphatidylinositol phosphates (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nPIPs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 smtClean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Application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of Q-DC-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dSTORM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to study spatial distribution of 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nPIPs</a:t>
            </a:r>
            <a:endParaRPr lang="en-US" dirty="0" smtClean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Hands on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: Q-DC-</a:t>
            </a:r>
            <a:r>
              <a:rPr lang="en-US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dSTOR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M</a:t>
            </a:r>
            <a:endParaRPr lang="en-US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296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322" y="1769943"/>
            <a:ext cx="2256502" cy="22565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584" y="1761523"/>
            <a:ext cx="2264922" cy="22649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400" y="1807521"/>
            <a:ext cx="2264922" cy="22649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54" y="4092577"/>
            <a:ext cx="2192937" cy="2192937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494" y="4092577"/>
            <a:ext cx="2192937" cy="2192937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269" y="4092577"/>
            <a:ext cx="2192938" cy="2192938"/>
          </a:xfrm>
          <a:prstGeom prst="rect">
            <a:avLst/>
          </a:prstGeom>
          <a:ln w="19050">
            <a:solidFill>
              <a:schemeClr val="tx1"/>
            </a:solidFill>
            <a:prstDash val="dash"/>
          </a:ln>
        </p:spPr>
      </p:pic>
      <p:sp>
        <p:nvSpPr>
          <p:cNvPr id="11" name="Rectangle 10"/>
          <p:cNvSpPr/>
          <p:nvPr/>
        </p:nvSpPr>
        <p:spPr>
          <a:xfrm>
            <a:off x="3617889" y="2229715"/>
            <a:ext cx="731520" cy="7315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928080" y="2229715"/>
            <a:ext cx="731520" cy="7315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2997738" y="3910031"/>
            <a:ext cx="73152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156807" y="2262781"/>
            <a:ext cx="731520" cy="731520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5290797" y="3910031"/>
            <a:ext cx="73152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38769" y="3943097"/>
            <a:ext cx="73152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2871519" y="6143372"/>
            <a:ext cx="4480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157519" y="6143372"/>
            <a:ext cx="4480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405419" y="6138231"/>
            <a:ext cx="44805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464855" y="1719673"/>
            <a:ext cx="77724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2782689" y="2961235"/>
            <a:ext cx="835200" cy="109184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4348592" y="2994301"/>
            <a:ext cx="628230" cy="109994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5086676" y="2994301"/>
            <a:ext cx="841404" cy="1058777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 flipV="1">
            <a:off x="6659601" y="3000734"/>
            <a:ext cx="568723" cy="102571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7323411" y="3000734"/>
            <a:ext cx="833396" cy="105694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8901531" y="3000735"/>
            <a:ext cx="584704" cy="103413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813682" y="185794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48889" y="184926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  <a:endParaRPr lang="en-US" sz="24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260070" y="1851743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G</a:t>
            </a:r>
          </a:p>
        </p:txBody>
      </p:sp>
      <p:sp>
        <p:nvSpPr>
          <p:cNvPr id="30" name="Adapted from Manley et al., 2010"/>
          <p:cNvSpPr txBox="1"/>
          <p:nvPr/>
        </p:nvSpPr>
        <p:spPr>
          <a:xfrm>
            <a:off x="8332807" y="6456786"/>
            <a:ext cx="37535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400" dirty="0"/>
              <a:t>Adapted from </a:t>
            </a:r>
            <a:r>
              <a:rPr lang="en-US" sz="1400" dirty="0" err="1" smtClean="0"/>
              <a:t>Hoboth</a:t>
            </a:r>
            <a:r>
              <a:rPr sz="1400" dirty="0" smtClean="0"/>
              <a:t> </a:t>
            </a:r>
            <a:r>
              <a:rPr sz="1400" dirty="0"/>
              <a:t>et al., </a:t>
            </a:r>
            <a:r>
              <a:rPr lang="en-US" sz="1400" i="1" dirty="0" err="1" smtClean="0"/>
              <a:t>Int</a:t>
            </a:r>
            <a:r>
              <a:rPr lang="en-US" sz="1400" i="1" dirty="0" smtClean="0"/>
              <a:t> J </a:t>
            </a:r>
            <a:r>
              <a:rPr lang="en-US" sz="1400" i="1" dirty="0" err="1" smtClean="0"/>
              <a:t>Mol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Sci</a:t>
            </a:r>
            <a:r>
              <a:rPr lang="en-US" sz="1400" i="1" dirty="0" smtClean="0"/>
              <a:t> </a:t>
            </a:r>
            <a:r>
              <a:rPr sz="1400" b="1" dirty="0" smtClean="0"/>
              <a:t>20</a:t>
            </a:r>
            <a:r>
              <a:rPr lang="en-US" sz="1400" b="1" dirty="0" smtClean="0"/>
              <a:t>21</a:t>
            </a:r>
            <a:endParaRPr sz="1400" b="1" dirty="0"/>
          </a:p>
        </p:txBody>
      </p:sp>
      <p:sp>
        <p:nvSpPr>
          <p:cNvPr id="31" name="Title 1"/>
          <p:cNvSpPr>
            <a:spLocks noGrp="1"/>
          </p:cNvSpPr>
          <p:nvPr>
            <p:ph type="title"/>
          </p:nvPr>
        </p:nvSpPr>
        <p:spPr>
          <a:xfrm>
            <a:off x="391885" y="149691"/>
            <a:ext cx="11416937" cy="1325563"/>
          </a:xfrm>
        </p:spPr>
        <p:txBody>
          <a:bodyPr>
            <a:noAutofit/>
          </a:bodyPr>
          <a:lstStyle/>
          <a:p>
            <a:pPr algn="ctr"/>
            <a:r>
              <a:rPr lang="en-US" sz="32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Accumulation of oil color spots on canvas</a:t>
            </a: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575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766" y="1708443"/>
            <a:ext cx="6758468" cy="4757163"/>
          </a:xfrm>
          <a:prstGeom prst="rect">
            <a:avLst/>
          </a:prstGeom>
        </p:spPr>
      </p:pic>
      <p:sp>
        <p:nvSpPr>
          <p:cNvPr id="6" name="Adapted from Manley et al., 2010"/>
          <p:cNvSpPr txBox="1"/>
          <p:nvPr/>
        </p:nvSpPr>
        <p:spPr>
          <a:xfrm>
            <a:off x="7768355" y="6465606"/>
            <a:ext cx="4423645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Adapted from </a:t>
            </a:r>
            <a:r>
              <a:rPr lang="en-US" dirty="0" err="1" smtClean="0"/>
              <a:t>Endesfelder</a:t>
            </a:r>
            <a:r>
              <a:rPr lang="en-US" dirty="0" smtClean="0"/>
              <a:t> and </a:t>
            </a:r>
            <a:r>
              <a:rPr lang="en-US" dirty="0" err="1" smtClean="0"/>
              <a:t>Heilemann</a:t>
            </a:r>
            <a:r>
              <a:rPr dirty="0" smtClean="0"/>
              <a:t> 201</a:t>
            </a:r>
            <a:r>
              <a:rPr lang="en-US" dirty="0" smtClean="0"/>
              <a:t>4</a:t>
            </a:r>
            <a:endParaRPr dirty="0"/>
          </a:p>
        </p:txBody>
      </p:sp>
      <p:sp>
        <p:nvSpPr>
          <p:cNvPr id="10" name="Principle of PALM"/>
          <p:cNvSpPr txBox="1">
            <a:spLocks noGrp="1"/>
          </p:cNvSpPr>
          <p:nvPr>
            <p:ph type="title"/>
          </p:nvPr>
        </p:nvSpPr>
        <p:spPr>
          <a:xfrm>
            <a:off x="0" y="273469"/>
            <a:ext cx="121920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dirty="0" smtClean="0"/>
              <a:t>SMLM Image is Mathematically Reconstructed from the Coordinates of Individual Molecules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108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255" y="1798297"/>
            <a:ext cx="4468689" cy="4468689"/>
          </a:xfrm>
          <a:prstGeom prst="rect">
            <a:avLst/>
          </a:prstGeom>
        </p:spPr>
      </p:pic>
      <p:sp>
        <p:nvSpPr>
          <p:cNvPr id="19" name="Adapted from Manley et al., 2010"/>
          <p:cNvSpPr txBox="1"/>
          <p:nvPr/>
        </p:nvSpPr>
        <p:spPr>
          <a:xfrm>
            <a:off x="3992465" y="5866876"/>
            <a:ext cx="49147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WF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 noGrp="1"/>
          </p:cNvSpPr>
          <p:nvPr>
            <p:ph type="title"/>
          </p:nvPr>
        </p:nvSpPr>
        <p:spPr>
          <a:xfrm>
            <a:off x="877110" y="19718"/>
            <a:ext cx="10515600" cy="1586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>
                <a:solidFill>
                  <a:schemeClr val="bg1"/>
                </a:solidFill>
              </a:rPr>
              <a:t>Nuclear PI(4,5)P2 Visualized by </a:t>
            </a:r>
            <a:br>
              <a:rPr lang="en-US" sz="4000" dirty="0" smtClean="0">
                <a:solidFill>
                  <a:schemeClr val="bg1"/>
                </a:solidFill>
              </a:rPr>
            </a:br>
            <a:r>
              <a:rPr lang="en-US" sz="4000" dirty="0" smtClean="0">
                <a:solidFill>
                  <a:schemeClr val="bg1"/>
                </a:solidFill>
              </a:rPr>
              <a:t>Wide-Field Microscopy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32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 noGrp="1"/>
          </p:cNvSpPr>
          <p:nvPr>
            <p:ph type="title"/>
          </p:nvPr>
        </p:nvSpPr>
        <p:spPr>
          <a:xfrm>
            <a:off x="877110" y="19718"/>
            <a:ext cx="10515600" cy="1586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>
                <a:solidFill>
                  <a:schemeClr val="bg1"/>
                </a:solidFill>
              </a:rPr>
              <a:t>Data Acquisition by 2D </a:t>
            </a:r>
            <a:r>
              <a:rPr lang="en-US" sz="4000" dirty="0" err="1" smtClean="0">
                <a:solidFill>
                  <a:schemeClr val="bg1"/>
                </a:solidFill>
              </a:rPr>
              <a:t>dSTORM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15" y="2754131"/>
            <a:ext cx="11521453" cy="144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97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" charset="0"/>
                <a:ea typeface="Helvetica Neue" charset="0"/>
                <a:cs typeface="Helvetica Neue" charset="0"/>
              </a:rPr>
              <a:t>Single-Molecule Localization Procedure</a:t>
            </a:r>
            <a:endParaRPr lang="en-US" dirty="0">
              <a:solidFill>
                <a:schemeClr val="bg1"/>
              </a:solidFill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288" y="2125960"/>
            <a:ext cx="9847057" cy="3664021"/>
          </a:xfrm>
          <a:prstGeom prst="rect">
            <a:avLst/>
          </a:prstGeom>
        </p:spPr>
      </p:pic>
      <p:sp>
        <p:nvSpPr>
          <p:cNvPr id="7" name="Adapted from Manley et al., 2010"/>
          <p:cNvSpPr txBox="1"/>
          <p:nvPr/>
        </p:nvSpPr>
        <p:spPr>
          <a:xfrm>
            <a:off x="9138429" y="5907093"/>
            <a:ext cx="189891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Adapted from </a:t>
            </a:r>
            <a:r>
              <a:rPr lang="en-US" dirty="0" smtClean="0">
                <a:solidFill>
                  <a:schemeClr val="bg1"/>
                </a:solidFill>
              </a:rPr>
              <a:t>Zeiss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47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35" y="1976716"/>
            <a:ext cx="3827929" cy="382792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82"/>
          <a:stretch/>
        </p:blipFill>
        <p:spPr>
          <a:xfrm>
            <a:off x="4200239" y="1976716"/>
            <a:ext cx="3809725" cy="2498007"/>
          </a:xfrm>
          <a:prstGeom prst="rect">
            <a:avLst/>
          </a:prstGeom>
        </p:spPr>
      </p:pic>
      <p:sp>
        <p:nvSpPr>
          <p:cNvPr id="10" name="Adapted from Manley et al., 2010"/>
          <p:cNvSpPr txBox="1"/>
          <p:nvPr/>
        </p:nvSpPr>
        <p:spPr>
          <a:xfrm>
            <a:off x="4182035" y="5149529"/>
            <a:ext cx="49147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WF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1" name="Adapted from Manley et al., 2010"/>
          <p:cNvSpPr txBox="1"/>
          <p:nvPr/>
        </p:nvSpPr>
        <p:spPr>
          <a:xfrm>
            <a:off x="7167004" y="4360640"/>
            <a:ext cx="128977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rgbClr val="00B050"/>
                </a:solidFill>
              </a:rPr>
              <a:t>Centroids</a:t>
            </a:r>
            <a:endParaRPr sz="2000" b="1" dirty="0">
              <a:solidFill>
                <a:srgbClr val="00B050"/>
              </a:solidFill>
            </a:endParaRPr>
          </a:p>
        </p:txBody>
      </p:sp>
      <p:sp>
        <p:nvSpPr>
          <p:cNvPr id="8" name="Title 1"/>
          <p:cNvSpPr txBox="1">
            <a:spLocks noGrp="1"/>
          </p:cNvSpPr>
          <p:nvPr>
            <p:ph type="title"/>
          </p:nvPr>
        </p:nvSpPr>
        <p:spPr>
          <a:xfrm>
            <a:off x="877110" y="19718"/>
            <a:ext cx="10515600" cy="1586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>
                <a:solidFill>
                  <a:schemeClr val="bg1"/>
                </a:solidFill>
              </a:rPr>
              <a:t>Nuclear PI(4,5)P2 Visualized by 2D </a:t>
            </a:r>
            <a:r>
              <a:rPr lang="en-US" sz="4000" dirty="0" err="1" smtClean="0">
                <a:solidFill>
                  <a:schemeClr val="bg1"/>
                </a:solidFill>
              </a:rPr>
              <a:t>dSTORM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736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35" y="1976716"/>
            <a:ext cx="3827929" cy="38279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00"/>
                    </a14:imgEffect>
                    <a14:imgEffect>
                      <a14:brightnessContrast bright="8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87" y="1976715"/>
            <a:ext cx="3842855" cy="2381275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82"/>
          <a:stretch/>
        </p:blipFill>
        <p:spPr>
          <a:xfrm>
            <a:off x="4200239" y="1976716"/>
            <a:ext cx="3809725" cy="249800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13101" y="2760910"/>
            <a:ext cx="1106125" cy="648057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dapted from Manley et al., 2010"/>
          <p:cNvSpPr txBox="1"/>
          <p:nvPr/>
        </p:nvSpPr>
        <p:spPr>
          <a:xfrm>
            <a:off x="4182035" y="5149529"/>
            <a:ext cx="49147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WF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4" name="Adapted from Manley et al., 2010"/>
          <p:cNvSpPr txBox="1"/>
          <p:nvPr/>
        </p:nvSpPr>
        <p:spPr>
          <a:xfrm>
            <a:off x="4182035" y="5149529"/>
            <a:ext cx="49147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WF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8" name="Adapted from Manley et al., 2010"/>
          <p:cNvSpPr txBox="1"/>
          <p:nvPr/>
        </p:nvSpPr>
        <p:spPr>
          <a:xfrm>
            <a:off x="7167004" y="4360640"/>
            <a:ext cx="128977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rgbClr val="00B050"/>
                </a:solidFill>
              </a:rPr>
              <a:t>Centroids</a:t>
            </a:r>
            <a:endParaRPr sz="2000" b="1" dirty="0">
              <a:solidFill>
                <a:srgbClr val="00B050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8350535" y="4174859"/>
            <a:ext cx="2487168" cy="0"/>
          </a:xfrm>
          <a:prstGeom prst="line">
            <a:avLst/>
          </a:prstGeom>
          <a:noFill/>
          <a:ln w="53975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" name="Title 1"/>
          <p:cNvSpPr txBox="1">
            <a:spLocks noGrp="1"/>
          </p:cNvSpPr>
          <p:nvPr>
            <p:ph type="title"/>
          </p:nvPr>
        </p:nvSpPr>
        <p:spPr>
          <a:xfrm>
            <a:off x="877110" y="19718"/>
            <a:ext cx="10515600" cy="1586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>
                <a:solidFill>
                  <a:schemeClr val="bg1"/>
                </a:solidFill>
              </a:rPr>
              <a:t>Nuclear PI(4,5)P2 Visualized by 2D </a:t>
            </a:r>
            <a:r>
              <a:rPr lang="en-US" sz="4000" dirty="0" err="1" smtClean="0">
                <a:solidFill>
                  <a:schemeClr val="bg1"/>
                </a:solidFill>
              </a:rPr>
              <a:t>dSTORM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758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35" y="1976716"/>
            <a:ext cx="3827929" cy="38279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00"/>
                    </a14:imgEffect>
                    <a14:imgEffect>
                      <a14:brightnessContrast bright="8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87" y="1976715"/>
            <a:ext cx="3842855" cy="2381275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82"/>
          <a:stretch/>
        </p:blipFill>
        <p:spPr>
          <a:xfrm>
            <a:off x="4200239" y="1976716"/>
            <a:ext cx="3809725" cy="2498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4" b="34590"/>
          <a:stretch/>
        </p:blipFill>
        <p:spPr>
          <a:xfrm>
            <a:off x="4190511" y="1955259"/>
            <a:ext cx="3809725" cy="2519464"/>
          </a:xfrm>
          <a:prstGeom prst="rect">
            <a:avLst/>
          </a:prstGeom>
        </p:spPr>
      </p:pic>
      <p:sp>
        <p:nvSpPr>
          <p:cNvPr id="12" name="Adapted from Manley et al., 2010"/>
          <p:cNvSpPr txBox="1"/>
          <p:nvPr/>
        </p:nvSpPr>
        <p:spPr>
          <a:xfrm>
            <a:off x="10022056" y="4741294"/>
            <a:ext cx="157350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r"/>
            <a:r>
              <a:rPr lang="en-US" sz="2000" b="1" dirty="0" smtClean="0">
                <a:solidFill>
                  <a:schemeClr val="tx1"/>
                </a:solidFill>
              </a:rPr>
              <a:t>Localization</a:t>
            </a:r>
          </a:p>
          <a:p>
            <a:pPr algn="r"/>
            <a:r>
              <a:rPr lang="en-US" sz="2000" b="1" dirty="0" smtClean="0">
                <a:solidFill>
                  <a:schemeClr val="tx1"/>
                </a:solidFill>
              </a:rPr>
              <a:t>Precision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14" name="Adapted from Manley et al., 2010"/>
          <p:cNvSpPr txBox="1"/>
          <p:nvPr/>
        </p:nvSpPr>
        <p:spPr>
          <a:xfrm>
            <a:off x="4182035" y="5149529"/>
            <a:ext cx="49147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WF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8" name="Adapted from Manley et al., 2010"/>
          <p:cNvSpPr txBox="1"/>
          <p:nvPr/>
        </p:nvSpPr>
        <p:spPr>
          <a:xfrm>
            <a:off x="7167004" y="4360640"/>
            <a:ext cx="128977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rgbClr val="00B050"/>
                </a:solidFill>
              </a:rPr>
              <a:t>Centroids</a:t>
            </a:r>
            <a:endParaRPr sz="2000" b="1" dirty="0">
              <a:solidFill>
                <a:srgbClr val="00B050"/>
              </a:solidFill>
            </a:endParaRPr>
          </a:p>
        </p:txBody>
      </p:sp>
      <p:sp>
        <p:nvSpPr>
          <p:cNvPr id="19" name="Adapted from Manley et al., 2010"/>
          <p:cNvSpPr txBox="1"/>
          <p:nvPr/>
        </p:nvSpPr>
        <p:spPr>
          <a:xfrm>
            <a:off x="2777160" y="4364563"/>
            <a:ext cx="13298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rgbClr val="FF0000"/>
                </a:solidFill>
              </a:rPr>
              <a:t>Gauss. Fit</a:t>
            </a:r>
            <a:endParaRPr sz="2000" b="1" dirty="0">
              <a:solidFill>
                <a:srgbClr val="FF0000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8350535" y="4174859"/>
            <a:ext cx="2487168" cy="0"/>
          </a:xfrm>
          <a:prstGeom prst="line">
            <a:avLst/>
          </a:prstGeom>
          <a:noFill/>
          <a:ln w="53975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" name="Title 1"/>
          <p:cNvSpPr txBox="1">
            <a:spLocks noGrp="1"/>
          </p:cNvSpPr>
          <p:nvPr>
            <p:ph type="title"/>
          </p:nvPr>
        </p:nvSpPr>
        <p:spPr>
          <a:xfrm>
            <a:off x="877110" y="19718"/>
            <a:ext cx="10515600" cy="1586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>
                <a:solidFill>
                  <a:schemeClr val="bg1"/>
                </a:solidFill>
              </a:rPr>
              <a:t>Nuclear PI(4,5)P2 Visualized by 2D </a:t>
            </a:r>
            <a:r>
              <a:rPr lang="en-US" sz="4000" dirty="0" err="1" smtClean="0">
                <a:solidFill>
                  <a:schemeClr val="bg1"/>
                </a:solidFill>
              </a:rPr>
              <a:t>dSTORM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173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035" y="1976716"/>
            <a:ext cx="3827929" cy="38279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500"/>
                    </a14:imgEffect>
                    <a14:imgEffect>
                      <a14:brightnessContrast bright="85000"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87" y="1976715"/>
            <a:ext cx="3842855" cy="2381275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782"/>
          <a:stretch/>
        </p:blipFill>
        <p:spPr>
          <a:xfrm>
            <a:off x="4200239" y="1976716"/>
            <a:ext cx="3809725" cy="249800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4" b="34590"/>
          <a:stretch/>
        </p:blipFill>
        <p:spPr>
          <a:xfrm>
            <a:off x="4190511" y="1955259"/>
            <a:ext cx="3809725" cy="251946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613101" y="2760910"/>
            <a:ext cx="1106125" cy="648057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11" y="1976715"/>
            <a:ext cx="3825973" cy="2381275"/>
          </a:xfrm>
          <a:prstGeom prst="rect">
            <a:avLst/>
          </a:prstGeom>
          <a:ln w="28575">
            <a:solidFill>
              <a:schemeClr val="bg1"/>
            </a:solidFill>
            <a:prstDash val="dash"/>
          </a:ln>
        </p:spPr>
      </p:pic>
      <p:sp>
        <p:nvSpPr>
          <p:cNvPr id="12" name="Adapted from Manley et al., 2010"/>
          <p:cNvSpPr txBox="1"/>
          <p:nvPr/>
        </p:nvSpPr>
        <p:spPr>
          <a:xfrm>
            <a:off x="10022056" y="4741294"/>
            <a:ext cx="157350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 algn="r"/>
            <a:r>
              <a:rPr lang="en-US" sz="2000" b="1" dirty="0" smtClean="0">
                <a:solidFill>
                  <a:schemeClr val="tx1"/>
                </a:solidFill>
              </a:rPr>
              <a:t>Localization</a:t>
            </a:r>
          </a:p>
          <a:p>
            <a:pPr algn="r"/>
            <a:r>
              <a:rPr lang="en-US" sz="2000" b="1" dirty="0" smtClean="0">
                <a:solidFill>
                  <a:schemeClr val="tx1"/>
                </a:solidFill>
              </a:rPr>
              <a:t>Precision</a:t>
            </a:r>
            <a:endParaRPr sz="2000" b="1" dirty="0">
              <a:solidFill>
                <a:schemeClr val="tx1"/>
              </a:solidFill>
            </a:endParaRPr>
          </a:p>
        </p:txBody>
      </p:sp>
      <p:sp>
        <p:nvSpPr>
          <p:cNvPr id="14" name="Adapted from Manley et al., 2010"/>
          <p:cNvSpPr txBox="1"/>
          <p:nvPr/>
        </p:nvSpPr>
        <p:spPr>
          <a:xfrm>
            <a:off x="4182035" y="5149529"/>
            <a:ext cx="49147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chemeClr val="bg1"/>
                </a:solidFill>
              </a:rPr>
              <a:t>WF</a:t>
            </a:r>
            <a:endParaRPr sz="2000" b="1" dirty="0">
              <a:solidFill>
                <a:schemeClr val="bg1"/>
              </a:solidFill>
            </a:endParaRPr>
          </a:p>
        </p:txBody>
      </p:sp>
      <p:sp>
        <p:nvSpPr>
          <p:cNvPr id="18" name="Adapted from Manley et al., 2010"/>
          <p:cNvSpPr txBox="1"/>
          <p:nvPr/>
        </p:nvSpPr>
        <p:spPr>
          <a:xfrm>
            <a:off x="7167004" y="4360640"/>
            <a:ext cx="1289775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rgbClr val="00B050"/>
                </a:solidFill>
              </a:rPr>
              <a:t>Centroids</a:t>
            </a:r>
            <a:endParaRPr sz="2000" b="1" dirty="0">
              <a:solidFill>
                <a:srgbClr val="00B050"/>
              </a:solidFill>
            </a:endParaRPr>
          </a:p>
        </p:txBody>
      </p:sp>
      <p:sp>
        <p:nvSpPr>
          <p:cNvPr id="19" name="Adapted from Manley et al., 2010"/>
          <p:cNvSpPr txBox="1"/>
          <p:nvPr/>
        </p:nvSpPr>
        <p:spPr>
          <a:xfrm>
            <a:off x="2777160" y="4364563"/>
            <a:ext cx="1329849" cy="4001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lang="en-US" sz="2000" b="1" dirty="0" smtClean="0">
                <a:solidFill>
                  <a:srgbClr val="FF0000"/>
                </a:solidFill>
              </a:rPr>
              <a:t>Gauss. Fit</a:t>
            </a:r>
            <a:endParaRPr sz="2000" b="1" dirty="0">
              <a:solidFill>
                <a:srgbClr val="FF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77097" y="4174859"/>
            <a:ext cx="2487168" cy="0"/>
          </a:xfrm>
          <a:prstGeom prst="line">
            <a:avLst/>
          </a:prstGeom>
          <a:noFill/>
          <a:ln w="53975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" name="Straight Connector 19"/>
          <p:cNvCxnSpPr/>
          <p:nvPr/>
        </p:nvCxnSpPr>
        <p:spPr>
          <a:xfrm>
            <a:off x="8350535" y="4174859"/>
            <a:ext cx="2487168" cy="0"/>
          </a:xfrm>
          <a:prstGeom prst="line">
            <a:avLst/>
          </a:prstGeom>
          <a:noFill/>
          <a:ln w="53975" cap="flat">
            <a:solidFill>
              <a:schemeClr val="bg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itle 1"/>
          <p:cNvSpPr txBox="1">
            <a:spLocks noGrp="1"/>
          </p:cNvSpPr>
          <p:nvPr>
            <p:ph type="title"/>
          </p:nvPr>
        </p:nvSpPr>
        <p:spPr>
          <a:xfrm>
            <a:off x="877110" y="19718"/>
            <a:ext cx="10515600" cy="1586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pPr algn="ctr">
              <a:defRPr sz="3600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sz="4000" dirty="0" smtClean="0">
                <a:solidFill>
                  <a:schemeClr val="bg1"/>
                </a:solidFill>
              </a:rPr>
              <a:t>Nuclear PI(4,5)P2 Visualized by 2D </a:t>
            </a:r>
            <a:r>
              <a:rPr lang="en-US" sz="4000" dirty="0" err="1" smtClean="0">
                <a:solidFill>
                  <a:schemeClr val="bg1"/>
                </a:solidFill>
              </a:rPr>
              <a:t>dSTORM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7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53" y="443501"/>
            <a:ext cx="7395901" cy="5991225"/>
          </a:xfrm>
        </p:spPr>
        <p:txBody>
          <a:bodyPr>
            <a:normAutofit/>
          </a:bodyPr>
          <a:lstStyle/>
          <a:p>
            <a:pPr algn="r"/>
            <a:r>
              <a:rPr lang="en-US" sz="4000" i="1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Seeing is </a:t>
            </a:r>
            <a:r>
              <a:rPr lang="en-US" sz="4000" i="1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believing</a:t>
            </a:r>
            <a:r>
              <a:rPr lang="en-US" sz="4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4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Labeling, imaging, image reconstruction</a:t>
            </a:r>
            <a:r>
              <a:rPr lang="en-US" sz="4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4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4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000" i="1" dirty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4000" i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000" b="1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Measuring is </a:t>
            </a:r>
            <a:r>
              <a:rPr lang="en-US" sz="4000" b="1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knowing</a:t>
            </a:r>
            <a:r>
              <a:rPr lang="en-US" sz="4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4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Image analysis &amp; quantification, NND</a:t>
            </a:r>
            <a:r>
              <a:rPr lang="en-US" sz="4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4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4000" b="1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4000" b="1" dirty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4000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Visualizing is </a:t>
            </a:r>
            <a:r>
              <a:rPr lang="en-US" sz="4000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  <a:t>understanding</a:t>
            </a:r>
            <a:br>
              <a:rPr lang="en-US" sz="4000" u="sng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Color-coded </a:t>
            </a:r>
            <a:r>
              <a:rPr lang="en-US" sz="3000" i="1" dirty="0" smtClean="0">
                <a:latin typeface="Helvetica" panose="020B0604020202020204" pitchFamily="34" charset="0"/>
                <a:cs typeface="Helvetica" panose="020B0604020202020204" pitchFamily="34" charset="0"/>
              </a:rPr>
              <a:t>in </a:t>
            </a:r>
            <a:r>
              <a:rPr lang="en-US" sz="3000" i="1" dirty="0" err="1" smtClean="0">
                <a:latin typeface="Helvetica" panose="020B0604020202020204" pitchFamily="34" charset="0"/>
                <a:cs typeface="Helvetica" panose="020B0604020202020204" pitchFamily="34" charset="0"/>
              </a:rPr>
              <a:t>cellulo</a:t>
            </a:r>
            <a:r>
              <a:rPr lang="en-US" sz="30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 maps of NNDs</a:t>
            </a:r>
            <a:endParaRPr lang="en-US" sz="400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180" t="10668" r="63759" b="3443"/>
          <a:stretch/>
        </p:blipFill>
        <p:spPr>
          <a:xfrm>
            <a:off x="7970519" y="243841"/>
            <a:ext cx="3230880" cy="238819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6" t="22244" r="28057" b="16488"/>
          <a:stretch/>
        </p:blipFill>
        <p:spPr>
          <a:xfrm>
            <a:off x="8178436" y="2734490"/>
            <a:ext cx="2815046" cy="17719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81" t="23983" r="1544" b="9535"/>
          <a:stretch/>
        </p:blipFill>
        <p:spPr>
          <a:xfrm>
            <a:off x="8484868" y="4506463"/>
            <a:ext cx="2202181" cy="221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13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Introduction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– theoretical </a:t>
            </a:r>
            <a:r>
              <a:rPr lang="en-US" dirty="0" smtClean="0">
                <a:latin typeface="Helvetica" panose="020B0604020202020204" pitchFamily="34" charset="0"/>
                <a:cs typeface="Helvetica" panose="020B0604020202020204" pitchFamily="34" charset="0"/>
              </a:rPr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Super-resolution microscopy; single-molecule localization microscopy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Direct stochastic optical reconstruction microscopy (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dSTORM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Quantitative dual-color 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dSTORM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 (Q-DC-</a:t>
            </a:r>
            <a:r>
              <a:rPr lang="en-US" dirty="0" err="1">
                <a:latin typeface="Helvetica" panose="020B0604020202020204" pitchFamily="34" charset="0"/>
                <a:cs typeface="Helvetica" panose="020B0604020202020204" pitchFamily="34" charset="0"/>
              </a:rPr>
              <a:t>dSTORM</a:t>
            </a:r>
            <a:r>
              <a:rPr lang="en-US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969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" b="48238"/>
          <a:stretch/>
        </p:blipFill>
        <p:spPr>
          <a:xfrm>
            <a:off x="2594853" y="1783969"/>
            <a:ext cx="7002294" cy="44557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latin typeface="Helvetica Neue" charset="0"/>
                <a:ea typeface="Helvetica Neue" charset="0"/>
                <a:cs typeface="Helvetica Neue" charset="0"/>
              </a:rPr>
              <a:t>Spatial Scales in Biology and Microscopy</a:t>
            </a:r>
            <a:endParaRPr lang="en-US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6" name="Adapted from Manley et al., 2010"/>
          <p:cNvSpPr txBox="1"/>
          <p:nvPr/>
        </p:nvSpPr>
        <p:spPr>
          <a:xfrm>
            <a:off x="8685871" y="6348785"/>
            <a:ext cx="334482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Adapted from </a:t>
            </a:r>
            <a:r>
              <a:rPr lang="en-US" dirty="0" err="1" smtClean="0"/>
              <a:t>Turkowyd</a:t>
            </a:r>
            <a:r>
              <a:rPr lang="en-US" dirty="0" smtClean="0"/>
              <a:t> et al., 2016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86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Spatial Resolutions in Imaging </a:t>
            </a:r>
            <a:r>
              <a:rPr lang="en-US" sz="4000" dirty="0">
                <a:latin typeface="Helvetica Neue" charset="0"/>
                <a:ea typeface="Helvetica Neue" charset="0"/>
                <a:cs typeface="Helvetica Neue" charset="0"/>
              </a:rPr>
              <a:t>T</a:t>
            </a:r>
            <a:r>
              <a:rPr lang="en-US" sz="4000" dirty="0" smtClean="0">
                <a:latin typeface="Helvetica Neue" charset="0"/>
                <a:ea typeface="Helvetica Neue" charset="0"/>
                <a:cs typeface="Helvetica Neue" charset="0"/>
              </a:rPr>
              <a:t>echniques</a:t>
            </a:r>
            <a:endParaRPr lang="en-US" sz="40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7375" y="1523978"/>
            <a:ext cx="8357250" cy="4700952"/>
          </a:xfrm>
          <a:prstGeom prst="rect">
            <a:avLst/>
          </a:prstGeom>
        </p:spPr>
      </p:pic>
      <p:sp>
        <p:nvSpPr>
          <p:cNvPr id="6" name="Adapted from Manley et al., 2010"/>
          <p:cNvSpPr txBox="1"/>
          <p:nvPr/>
        </p:nvSpPr>
        <p:spPr>
          <a:xfrm>
            <a:off x="7730053" y="6369670"/>
            <a:ext cx="362374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Adapted from </a:t>
            </a:r>
            <a:r>
              <a:rPr lang="en-US" dirty="0" smtClean="0"/>
              <a:t>Schermelleh </a:t>
            </a:r>
            <a:r>
              <a:rPr dirty="0" smtClean="0"/>
              <a:t>et </a:t>
            </a:r>
            <a:r>
              <a:rPr dirty="0"/>
              <a:t>al., 2010</a:t>
            </a:r>
          </a:p>
        </p:txBody>
      </p:sp>
    </p:spTree>
    <p:extLst>
      <p:ext uri="{BB962C8B-B14F-4D97-AF65-F5344CB8AC3E}">
        <p14:creationId xmlns:p14="http://schemas.microsoft.com/office/powerpoint/2010/main" val="334629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7081"/>
          <a:stretch/>
        </p:blipFill>
        <p:spPr>
          <a:xfrm>
            <a:off x="2598131" y="1708144"/>
            <a:ext cx="6774241" cy="2037408"/>
          </a:xfrm>
          <a:prstGeom prst="rect">
            <a:avLst/>
          </a:prstGeom>
        </p:spPr>
      </p:pic>
      <p:sp>
        <p:nvSpPr>
          <p:cNvPr id="8" name="Adapted from Manley et al., 2010"/>
          <p:cNvSpPr txBox="1"/>
          <p:nvPr/>
        </p:nvSpPr>
        <p:spPr>
          <a:xfrm>
            <a:off x="8143800" y="6506249"/>
            <a:ext cx="362374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Adapted from </a:t>
            </a:r>
            <a:r>
              <a:rPr lang="en-US" dirty="0" smtClean="0"/>
              <a:t>Schermelleh </a:t>
            </a:r>
            <a:r>
              <a:rPr dirty="0" smtClean="0"/>
              <a:t>et al., </a:t>
            </a:r>
            <a:r>
              <a:rPr dirty="0"/>
              <a:t>2010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47663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Super-resolution Microscopy Technique</a:t>
            </a:r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s:</a:t>
            </a: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/>
            </a:r>
            <a:b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Structured Illumination Microscopy</a:t>
            </a:r>
            <a:b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and Single Molecule Localization Microscopy</a:t>
            </a:r>
            <a:br>
              <a:rPr lang="en-US" sz="36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36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93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922" y="2431235"/>
            <a:ext cx="3184568" cy="3184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9765" y="2431235"/>
            <a:ext cx="3164565" cy="3164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30" y="4381039"/>
            <a:ext cx="1219200" cy="1219200"/>
          </a:xfrm>
          <a:prstGeom prst="rect">
            <a:avLst/>
          </a:prstGeom>
          <a:ln w="19050">
            <a:solidFill>
              <a:schemeClr val="bg1"/>
            </a:solidFill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421" y="4396603"/>
            <a:ext cx="1219200" cy="1219200"/>
          </a:xfrm>
          <a:prstGeom prst="rect">
            <a:avLst/>
          </a:prstGeom>
          <a:ln w="19050">
            <a:solidFill>
              <a:schemeClr val="bg1"/>
            </a:solidFill>
            <a:prstDash val="dash"/>
          </a:ln>
        </p:spPr>
      </p:pic>
      <p:sp>
        <p:nvSpPr>
          <p:cNvPr id="9" name="Rectangle 8"/>
          <p:cNvSpPr/>
          <p:nvPr/>
        </p:nvSpPr>
        <p:spPr>
          <a:xfrm>
            <a:off x="7189125" y="3941069"/>
            <a:ext cx="365760" cy="36576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969388" y="3941069"/>
            <a:ext cx="365760" cy="36576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24922" y="2842795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Wide-field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47679" y="2830269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3D-SIM</a:t>
            </a:r>
          </a:p>
          <a:p>
            <a:r>
              <a:rPr lang="en-US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(MIP)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31810" y="2438910"/>
            <a:ext cx="2056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H2B-SNAP-JF549</a:t>
            </a:r>
          </a:p>
          <a:p>
            <a:pPr algn="r"/>
            <a:r>
              <a:rPr lang="en-US" dirty="0" smtClean="0">
                <a:solidFill>
                  <a:srgbClr val="FF00FF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RNAPII</a:t>
            </a:r>
            <a:endParaRPr lang="en-US" dirty="0">
              <a:solidFill>
                <a:srgbClr val="FF00FF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29409" y="2447296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</a:t>
            </a:r>
            <a:endParaRPr lang="en-U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52166" y="2434770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</a:t>
            </a:r>
            <a:endParaRPr lang="en-U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2923829" y="5483269"/>
            <a:ext cx="41148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54079" y="5514477"/>
            <a:ext cx="77724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156078" y="5469906"/>
            <a:ext cx="41148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086328" y="5501114"/>
            <a:ext cx="77724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dapted from Manley et al., 2010"/>
          <p:cNvSpPr txBox="1"/>
          <p:nvPr/>
        </p:nvSpPr>
        <p:spPr>
          <a:xfrm>
            <a:off x="8332807" y="6456786"/>
            <a:ext cx="37535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400" dirty="0"/>
              <a:t>Adapted from </a:t>
            </a:r>
            <a:r>
              <a:rPr lang="en-US" sz="1400" dirty="0" err="1" smtClean="0"/>
              <a:t>Hoboth</a:t>
            </a:r>
            <a:r>
              <a:rPr sz="1400" dirty="0" smtClean="0"/>
              <a:t> </a:t>
            </a:r>
            <a:r>
              <a:rPr sz="1400" dirty="0"/>
              <a:t>et al., </a:t>
            </a:r>
            <a:r>
              <a:rPr lang="en-US" sz="1400" i="1" dirty="0" err="1" smtClean="0"/>
              <a:t>Int</a:t>
            </a:r>
            <a:r>
              <a:rPr lang="en-US" sz="1400" i="1" dirty="0" smtClean="0"/>
              <a:t> J </a:t>
            </a:r>
            <a:r>
              <a:rPr lang="en-US" sz="1400" i="1" dirty="0" err="1" smtClean="0"/>
              <a:t>Mol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Sci</a:t>
            </a:r>
            <a:r>
              <a:rPr lang="en-US" sz="1400" i="1" dirty="0" smtClean="0"/>
              <a:t> </a:t>
            </a:r>
            <a:r>
              <a:rPr sz="1400" b="1" dirty="0" smtClean="0"/>
              <a:t>20</a:t>
            </a:r>
            <a:r>
              <a:rPr lang="en-US" sz="1400" b="1" dirty="0" smtClean="0"/>
              <a:t>21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2458742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7081"/>
          <a:stretch/>
        </p:blipFill>
        <p:spPr>
          <a:xfrm>
            <a:off x="2548435" y="1777718"/>
            <a:ext cx="6774241" cy="20374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65782" b="-1"/>
          <a:stretch/>
        </p:blipFill>
        <p:spPr>
          <a:xfrm>
            <a:off x="1686587" y="3902249"/>
            <a:ext cx="8491885" cy="2654816"/>
          </a:xfrm>
          <a:prstGeom prst="rect">
            <a:avLst/>
          </a:prstGeom>
        </p:spPr>
      </p:pic>
      <p:sp>
        <p:nvSpPr>
          <p:cNvPr id="8" name="Adapted from Manley et al., 2010"/>
          <p:cNvSpPr txBox="1"/>
          <p:nvPr/>
        </p:nvSpPr>
        <p:spPr>
          <a:xfrm>
            <a:off x="8143800" y="6506249"/>
            <a:ext cx="3623747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dirty="0"/>
              <a:t>Adapted from </a:t>
            </a:r>
            <a:r>
              <a:rPr lang="en-US" dirty="0" smtClean="0"/>
              <a:t>Schermelleh </a:t>
            </a:r>
            <a:r>
              <a:rPr dirty="0" smtClean="0"/>
              <a:t>et </a:t>
            </a:r>
            <a:r>
              <a:rPr dirty="0"/>
              <a:t>al., 2010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476635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Super-resolution Microscopy Techniques:</a:t>
            </a:r>
            <a:b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Structured Illumination Microscopy</a:t>
            </a:r>
            <a:b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  <a:t>and Single Molecule Localization Microscopy</a:t>
            </a:r>
            <a:br>
              <a:rPr lang="en-US" sz="3600" dirty="0" smtClean="0">
                <a:latin typeface="Helvetica" panose="020B0604020202020204" pitchFamily="34" charset="0"/>
                <a:cs typeface="Helvetica" panose="020B0604020202020204" pitchFamily="34" charset="0"/>
              </a:rPr>
            </a:br>
            <a:endParaRPr lang="en-US" sz="3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544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Peter Hoboth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432" y="2331094"/>
            <a:ext cx="3190025" cy="3190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816883" y="2331093"/>
            <a:ext cx="3190025" cy="32023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129" y="4271034"/>
            <a:ext cx="1249327" cy="1249327"/>
          </a:xfrm>
          <a:prstGeom prst="rect">
            <a:avLst/>
          </a:prstGeom>
          <a:ln w="19050">
            <a:solidFill>
              <a:schemeClr val="bg1"/>
            </a:solidFill>
            <a:prstDash val="dash"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529" y="4258334"/>
            <a:ext cx="1274379" cy="1274379"/>
          </a:xfrm>
          <a:prstGeom prst="rect">
            <a:avLst/>
          </a:prstGeom>
          <a:ln w="19050">
            <a:solidFill>
              <a:schemeClr val="bg1"/>
            </a:solidFill>
            <a:prstDash val="dash"/>
          </a:ln>
        </p:spPr>
      </p:pic>
      <p:sp>
        <p:nvSpPr>
          <p:cNvPr id="9" name="Rectangle 8"/>
          <p:cNvSpPr/>
          <p:nvPr/>
        </p:nvSpPr>
        <p:spPr>
          <a:xfrm>
            <a:off x="7081859" y="3835778"/>
            <a:ext cx="320040" cy="3200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834310" y="3835778"/>
            <a:ext cx="320040" cy="320040"/>
          </a:xfrm>
          <a:prstGeom prst="rect">
            <a:avLst/>
          </a:prstGeom>
          <a:noFill/>
          <a:ln w="1905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821320" y="2734389"/>
            <a:ext cx="1210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Wide-field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71985" y="2721863"/>
            <a:ext cx="1142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dSTORM</a:t>
            </a:r>
            <a:endParaRPr lang="en-U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29151" y="2345464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076960" y="2332938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2923829" y="5395022"/>
            <a:ext cx="41148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854079" y="5426230"/>
            <a:ext cx="77724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56078" y="5381659"/>
            <a:ext cx="41148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8086328" y="5412867"/>
            <a:ext cx="777240" cy="0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Adapted from Manley et al., 2010"/>
          <p:cNvSpPr txBox="1"/>
          <p:nvPr/>
        </p:nvSpPr>
        <p:spPr>
          <a:xfrm>
            <a:off x="8332807" y="6456786"/>
            <a:ext cx="3753590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1400" dirty="0"/>
              <a:t>Adapted from </a:t>
            </a:r>
            <a:r>
              <a:rPr lang="en-US" sz="1400" dirty="0" err="1" smtClean="0"/>
              <a:t>Hoboth</a:t>
            </a:r>
            <a:r>
              <a:rPr sz="1400" dirty="0" smtClean="0"/>
              <a:t> </a:t>
            </a:r>
            <a:r>
              <a:rPr sz="1400" dirty="0"/>
              <a:t>et al., </a:t>
            </a:r>
            <a:r>
              <a:rPr lang="en-US" sz="1400" i="1" dirty="0" err="1" smtClean="0"/>
              <a:t>Int</a:t>
            </a:r>
            <a:r>
              <a:rPr lang="en-US" sz="1400" i="1" dirty="0" smtClean="0"/>
              <a:t> J </a:t>
            </a:r>
            <a:r>
              <a:rPr lang="en-US" sz="1400" i="1" dirty="0" err="1" smtClean="0"/>
              <a:t>Mol</a:t>
            </a:r>
            <a:r>
              <a:rPr lang="en-US" sz="1400" i="1" dirty="0" smtClean="0"/>
              <a:t> </a:t>
            </a:r>
            <a:r>
              <a:rPr lang="en-US" sz="1400" i="1" dirty="0" err="1" smtClean="0"/>
              <a:t>Sci</a:t>
            </a:r>
            <a:r>
              <a:rPr lang="en-US" sz="1400" i="1" dirty="0" smtClean="0"/>
              <a:t> </a:t>
            </a:r>
            <a:r>
              <a:rPr sz="1400" b="1" dirty="0" smtClean="0"/>
              <a:t>20</a:t>
            </a:r>
            <a:r>
              <a:rPr lang="en-US" sz="1400" b="1" dirty="0" smtClean="0"/>
              <a:t>21</a:t>
            </a:r>
            <a:endParaRPr sz="1400" b="1" dirty="0"/>
          </a:p>
        </p:txBody>
      </p:sp>
    </p:spTree>
    <p:extLst>
      <p:ext uri="{BB962C8B-B14F-4D97-AF65-F5344CB8AC3E}">
        <p14:creationId xmlns:p14="http://schemas.microsoft.com/office/powerpoint/2010/main" val="4099182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14475</TotalTime>
  <Words>1105</Words>
  <Application>Microsoft Office PowerPoint</Application>
  <PresentationFormat>Widescreen</PresentationFormat>
  <Paragraphs>114</Paragraphs>
  <Slides>29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Helvetica</vt:lpstr>
      <vt:lpstr>Helvetica Neue</vt:lpstr>
      <vt:lpstr>Office Theme</vt:lpstr>
      <vt:lpstr>Quantitative Dual-Color Direct Stochastic Optical Reconstruction Microscopy</vt:lpstr>
      <vt:lpstr>Overview</vt:lpstr>
      <vt:lpstr>Introduction – theoretical background</vt:lpstr>
      <vt:lpstr>Spatial Scales in Biology and Microscopy</vt:lpstr>
      <vt:lpstr>Spatial Resolutions in Imaging Techniques</vt:lpstr>
      <vt:lpstr>Super-resolution Microscopy Techniques: Structured Illumination Microscopy and Single Molecule Localization Microscopy </vt:lpstr>
      <vt:lpstr>PowerPoint Presentation</vt:lpstr>
      <vt:lpstr>Super-resolution Microscopy Techniques: Structured Illumination Microscopy and Single Molecule Localization Microscopy </vt:lpstr>
      <vt:lpstr>PowerPoint Presentation</vt:lpstr>
      <vt:lpstr>Single Molecule Localization Microscopy</vt:lpstr>
      <vt:lpstr>SMLM is Based on the Fluorophore Transition between Fluorescent (On) and Dark (Off) State (Blinking)</vt:lpstr>
      <vt:lpstr>Fluorophores Useful for SMLM</vt:lpstr>
      <vt:lpstr>Example Mechanisms of Photoswitching </vt:lpstr>
      <vt:lpstr>Example Mechanisms of Photoswitching </vt:lpstr>
      <vt:lpstr>Photochemistry of Alexa Fluor 647</vt:lpstr>
      <vt:lpstr>Principle of the single-fluorophore localization</vt:lpstr>
      <vt:lpstr>Pointilistic nature of Single-Molecule Localization Microscopy</vt:lpstr>
      <vt:lpstr>Pointilistic nature of Single-Molecule Localization Microscopy</vt:lpstr>
      <vt:lpstr>Accumulation of SMLs in dSTORM image</vt:lpstr>
      <vt:lpstr>Accumulation of oil color spots on canvas</vt:lpstr>
      <vt:lpstr>SMLM Image is Mathematically Reconstructed from the Coordinates of Individual Molecules </vt:lpstr>
      <vt:lpstr>Nuclear PI(4,5)P2 Visualized by  Wide-Field Microscopy</vt:lpstr>
      <vt:lpstr>Data Acquisition by 2D dSTORM</vt:lpstr>
      <vt:lpstr>Single-Molecule Localization Procedure</vt:lpstr>
      <vt:lpstr>Nuclear PI(4,5)P2 Visualized by 2D dSTORM</vt:lpstr>
      <vt:lpstr>Nuclear PI(4,5)P2 Visualized by 2D dSTORM</vt:lpstr>
      <vt:lpstr>Nuclear PI(4,5)P2 Visualized by 2D dSTORM</vt:lpstr>
      <vt:lpstr>Nuclear PI(4,5)P2 Visualized by 2D dSTORM</vt:lpstr>
      <vt:lpstr>Seeing is believing Labeling, imaging, image reconstruction   Measuring is knowing Image analysis &amp; quantification, NND   Visualizing is understanding Color-coded in cellulo maps of NNDs</vt:lpstr>
    </vt:vector>
  </TitlesOfParts>
  <Company>IMG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Peter</cp:lastModifiedBy>
  <cp:revision>78</cp:revision>
  <dcterms:created xsi:type="dcterms:W3CDTF">2021-07-22T10:00:25Z</dcterms:created>
  <dcterms:modified xsi:type="dcterms:W3CDTF">2021-08-29T07:59:12Z</dcterms:modified>
</cp:coreProperties>
</file>